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legraf Bold" charset="1" panose="00000800000000000000"/>
      <p:regular r:id="rId10"/>
    </p:embeddedFont>
    <p:embeddedFont>
      <p:font typeface="Telegraf Bold Bold" charset="1" panose="00000A00000000000000"/>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Binate" charset="1" panose="020C0503030508020204"/>
      <p:regular r:id="rId20"/>
    </p:embeddedFont>
    <p:embeddedFont>
      <p:font typeface="Binate Bold" charset="1" panose="020C0803030508020204"/>
      <p:regular r:id="rId21"/>
    </p:embeddedFont>
    <p:embeddedFont>
      <p:font typeface="Binate Italics" charset="1" panose="020C0503030508090204"/>
      <p:regular r:id="rId22"/>
    </p:embeddedFont>
    <p:embeddedFont>
      <p:font typeface="Binate Bold Italics" charset="1" panose="020C0803030508090204"/>
      <p:regular r:id="rId23"/>
    </p:embeddedFont>
    <p:embeddedFont>
      <p:font typeface="Binate Light" charset="1" panose="020C0403030508020204"/>
      <p:regular r:id="rId24"/>
    </p:embeddedFont>
    <p:embeddedFont>
      <p:font typeface="Binate Light Italics" charset="1" panose="020C0403030508090204"/>
      <p:regular r:id="rId25"/>
    </p:embeddedFont>
    <p:embeddedFont>
      <p:font typeface="Binate Heavy" charset="1" panose="020C0A03030508020204"/>
      <p:regular r:id="rId26"/>
    </p:embeddedFont>
    <p:embeddedFont>
      <p:font typeface="Binate Heavy Italics" charset="1" panose="020C0A0303050809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61" Target="slides/slide34.xml" Type="http://schemas.openxmlformats.org/officeDocument/2006/relationships/slide"/><Relationship Id="rId62" Target="slides/slide35.xml" Type="http://schemas.openxmlformats.org/officeDocument/2006/relationships/slide"/><Relationship Id="rId63" Target="slides/slide36.xml" Type="http://schemas.openxmlformats.org/officeDocument/2006/relationships/slide"/><Relationship Id="rId64" Target="slides/slide37.xml" Type="http://schemas.openxmlformats.org/officeDocument/2006/relationships/slide"/><Relationship Id="rId65" Target="slides/slide38.xml" Type="http://schemas.openxmlformats.org/officeDocument/2006/relationships/slide"/><Relationship Id="rId66" Target="slides/slide39.xml" Type="http://schemas.openxmlformats.org/officeDocument/2006/relationships/slide"/><Relationship Id="rId67" Target="slides/slide40.xml" Type="http://schemas.openxmlformats.org/officeDocument/2006/relationships/slide"/><Relationship Id="rId68" Target="slides/slide41.xml" Type="http://schemas.openxmlformats.org/officeDocument/2006/relationships/slide"/><Relationship Id="rId69" Target="slides/slide42.xml" Type="http://schemas.openxmlformats.org/officeDocument/2006/relationships/slide"/><Relationship Id="rId7" Target="fonts/font7.fntdata" Type="http://schemas.openxmlformats.org/officeDocument/2006/relationships/font"/><Relationship Id="rId70" Target="slides/slide43.xml" Type="http://schemas.openxmlformats.org/officeDocument/2006/relationships/slide"/><Relationship Id="rId71" Target="slides/slide44.xml" Type="http://schemas.openxmlformats.org/officeDocument/2006/relationships/slide"/><Relationship Id="rId72" Target="slides/slide45.xml" Type="http://schemas.openxmlformats.org/officeDocument/2006/relationships/slide"/><Relationship Id="rId73" Target="slides/slide46.xml" Type="http://schemas.openxmlformats.org/officeDocument/2006/relationships/slide"/><Relationship Id="rId74" Target="slides/slide47.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jpeg" Type="http://schemas.openxmlformats.org/officeDocument/2006/relationships/image"/><Relationship Id="rId5" Target="../media/image5.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2.jpeg" Type="http://schemas.openxmlformats.org/officeDocument/2006/relationships/image"/><Relationship Id="rId7" Target="../media/image5.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 Id="rId8" Target="../media/image5.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 Id="rId7" Target="../media/image5.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5.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42.jpeg" Type="http://schemas.openxmlformats.org/officeDocument/2006/relationships/image"/><Relationship Id="rId14" Target="../media/image43.jpeg" Type="http://schemas.openxmlformats.org/officeDocument/2006/relationships/image"/><Relationship Id="rId15" Target="../media/image44.jpeg" Type="http://schemas.openxmlformats.org/officeDocument/2006/relationships/image"/><Relationship Id="rId16" Target="../media/image45.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5.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8.jpeg" Type="http://schemas.openxmlformats.org/officeDocument/2006/relationships/image"/><Relationship Id="rId7" Target="../media/image49.jpeg" Type="http://schemas.openxmlformats.org/officeDocument/2006/relationships/image"/><Relationship Id="rId8" Target="../media/image50.jpeg" Type="http://schemas.openxmlformats.org/officeDocument/2006/relationships/image"/><Relationship Id="rId9" Target="../media/image51.jpe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2.jpeg" Type="http://schemas.openxmlformats.org/officeDocument/2006/relationships/image"/><Relationship Id="rId5" Target="../media/image5.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3.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5.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453036" y="1702697"/>
            <a:ext cx="4501435" cy="450141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6666" r="0" b="-16666"/>
              </a:stretch>
            </a:blipFill>
          </p:spPr>
        </p:sp>
      </p:grpSp>
      <p:grpSp>
        <p:nvGrpSpPr>
          <p:cNvPr name="Group 8" id="8"/>
          <p:cNvGrpSpPr/>
          <p:nvPr/>
        </p:nvGrpSpPr>
        <p:grpSpPr>
          <a:xfrm rot="0">
            <a:off x="1562636" y="4266588"/>
            <a:ext cx="5027242" cy="5027242"/>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2"/>
            </a:solidFill>
          </p:spPr>
        </p:sp>
      </p:grpSp>
      <p:grpSp>
        <p:nvGrpSpPr>
          <p:cNvPr name="Group 10" id="10"/>
          <p:cNvGrpSpPr>
            <a:grpSpLocks noChangeAspect="true"/>
          </p:cNvGrpSpPr>
          <p:nvPr/>
        </p:nvGrpSpPr>
        <p:grpSpPr>
          <a:xfrm rot="0">
            <a:off x="1825539" y="4497160"/>
            <a:ext cx="4501435" cy="450141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24976" r="0" b="-24976"/>
              </a:stretch>
            </a:blipFill>
          </p:spPr>
        </p:sp>
      </p:grpSp>
      <p:grpSp>
        <p:nvGrpSpPr>
          <p:cNvPr name="Group 12" id="12"/>
          <p:cNvGrpSpPr/>
          <p:nvPr/>
        </p:nvGrpSpPr>
        <p:grpSpPr>
          <a:xfrm rot="0">
            <a:off x="6856578" y="654750"/>
            <a:ext cx="1080030" cy="1080030"/>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4" id="14"/>
          <p:cNvSpPr txBox="true"/>
          <p:nvPr/>
        </p:nvSpPr>
        <p:spPr>
          <a:xfrm rot="0">
            <a:off x="7194218" y="3238403"/>
            <a:ext cx="8395024" cy="1470660"/>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Our compost sticks i.e. balanced and efficient soil nutrition solution that promotes healthy plant growth. They combine chemical substances and natural nutrients, ensuring the soil receives optimal nutrition.</a:t>
            </a:r>
          </a:p>
        </p:txBody>
      </p:sp>
      <p:sp>
        <p:nvSpPr>
          <p:cNvPr name="TextBox 15" id="15"/>
          <p:cNvSpPr txBox="true"/>
          <p:nvPr/>
        </p:nvSpPr>
        <p:spPr>
          <a:xfrm rot="0">
            <a:off x="7194218" y="265960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Effective Soil Nutrition</a:t>
            </a:r>
          </a:p>
        </p:txBody>
      </p:sp>
      <p:sp>
        <p:nvSpPr>
          <p:cNvPr name="TextBox 16" id="16"/>
          <p:cNvSpPr txBox="true"/>
          <p:nvPr/>
        </p:nvSpPr>
        <p:spPr>
          <a:xfrm rot="0">
            <a:off x="7194218" y="5990812"/>
            <a:ext cx="7998142" cy="1470660"/>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We ensure that customers have access to the required nutrients and organic matter for their soil without the need for extensive research or sourcing efforts. We provide them with a convenient way to nourish their soil effectively.</a:t>
            </a:r>
          </a:p>
        </p:txBody>
      </p:sp>
      <p:sp>
        <p:nvSpPr>
          <p:cNvPr name="TextBox 17" id="17"/>
          <p:cNvSpPr txBox="true"/>
          <p:nvPr/>
        </p:nvSpPr>
        <p:spPr>
          <a:xfrm rot="0">
            <a:off x="7194218" y="541200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Accessible Resources</a:t>
            </a:r>
          </a:p>
        </p:txBody>
      </p:sp>
      <p:grpSp>
        <p:nvGrpSpPr>
          <p:cNvPr name="Group 18" id="18"/>
          <p:cNvGrpSpPr/>
          <p:nvPr/>
        </p:nvGrpSpPr>
        <p:grpSpPr>
          <a:xfrm rot="0">
            <a:off x="684811" y="607952"/>
            <a:ext cx="3287336" cy="870896"/>
            <a:chOff x="0" y="0"/>
            <a:chExt cx="2492785" cy="660400"/>
          </a:xfrm>
        </p:grpSpPr>
        <p:sp>
          <p:nvSpPr>
            <p:cNvPr name="Freeform 19" id="19"/>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0" id="20"/>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8"/>
            <a:stretch>
              <a:fillRect l="0" t="0" r="0" b="0"/>
            </a:stretch>
          </a:blipFill>
        </p:spPr>
      </p:sp>
      <p:sp>
        <p:nvSpPr>
          <p:cNvPr name="TextBox 21" id="21"/>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22" id="22"/>
          <p:cNvSpPr txBox="true"/>
          <p:nvPr/>
        </p:nvSpPr>
        <p:spPr>
          <a:xfrm rot="0">
            <a:off x="7396593" y="647478"/>
            <a:ext cx="757632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HOW WE SOLVE THIS?</a:t>
            </a:r>
          </a:p>
        </p:txBody>
      </p:sp>
      <p:sp>
        <p:nvSpPr>
          <p:cNvPr name="AutoShape 23" id="23"/>
          <p:cNvSpPr/>
          <p:nvPr/>
        </p:nvSpPr>
        <p:spPr>
          <a:xfrm>
            <a:off x="7194218" y="3117436"/>
            <a:ext cx="4144053" cy="0"/>
          </a:xfrm>
          <a:prstGeom prst="line">
            <a:avLst/>
          </a:prstGeom>
          <a:ln cap="flat" w="38100">
            <a:solidFill>
              <a:srgbClr val="00BE62"/>
            </a:solidFill>
            <a:prstDash val="solid"/>
            <a:headEnd type="none" len="sm" w="sm"/>
            <a:tailEnd type="none" len="sm" w="sm"/>
          </a:ln>
        </p:spPr>
      </p:sp>
      <p:sp>
        <p:nvSpPr>
          <p:cNvPr name="AutoShape 24" id="24"/>
          <p:cNvSpPr/>
          <p:nvPr/>
        </p:nvSpPr>
        <p:spPr>
          <a:xfrm>
            <a:off x="7194218" y="5869844"/>
            <a:ext cx="4144053" cy="0"/>
          </a:xfrm>
          <a:prstGeom prst="line">
            <a:avLst/>
          </a:prstGeom>
          <a:ln cap="flat" w="38100">
            <a:solidFill>
              <a:srgbClr val="00BE62"/>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453036" y="1702697"/>
            <a:ext cx="4501435" cy="450141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6666" r="0" b="-16666"/>
              </a:stretch>
            </a:blipFill>
          </p:spPr>
        </p:sp>
      </p:grpSp>
      <p:grpSp>
        <p:nvGrpSpPr>
          <p:cNvPr name="Group 8" id="8"/>
          <p:cNvGrpSpPr/>
          <p:nvPr/>
        </p:nvGrpSpPr>
        <p:grpSpPr>
          <a:xfrm rot="0">
            <a:off x="1562636" y="4266588"/>
            <a:ext cx="5027242" cy="5027242"/>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2"/>
            </a:solidFill>
          </p:spPr>
        </p:sp>
      </p:grpSp>
      <p:grpSp>
        <p:nvGrpSpPr>
          <p:cNvPr name="Group 10" id="10"/>
          <p:cNvGrpSpPr>
            <a:grpSpLocks noChangeAspect="true"/>
          </p:cNvGrpSpPr>
          <p:nvPr/>
        </p:nvGrpSpPr>
        <p:grpSpPr>
          <a:xfrm rot="0">
            <a:off x="1825539" y="4497160"/>
            <a:ext cx="4501435" cy="450141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24976" r="0" b="-24976"/>
              </a:stretch>
            </a:blipFill>
          </p:spPr>
        </p:sp>
      </p:grpSp>
      <p:grpSp>
        <p:nvGrpSpPr>
          <p:cNvPr name="Group 12" id="12"/>
          <p:cNvGrpSpPr/>
          <p:nvPr/>
        </p:nvGrpSpPr>
        <p:grpSpPr>
          <a:xfrm rot="0">
            <a:off x="6856578" y="654750"/>
            <a:ext cx="1080030" cy="1080030"/>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4" id="14"/>
          <p:cNvSpPr txBox="true"/>
          <p:nvPr/>
        </p:nvSpPr>
        <p:spPr>
          <a:xfrm rot="0">
            <a:off x="7194218" y="3238403"/>
            <a:ext cx="8395024" cy="1470660"/>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Our compost sticks i.e. balanced and efficient soil nutrition solution that promotes healthy plant growth. They combine chemical substances and natural nutrients, ensuring the soil receives optimal nutrition.</a:t>
            </a:r>
          </a:p>
        </p:txBody>
      </p:sp>
      <p:sp>
        <p:nvSpPr>
          <p:cNvPr name="TextBox 15" id="15"/>
          <p:cNvSpPr txBox="true"/>
          <p:nvPr/>
        </p:nvSpPr>
        <p:spPr>
          <a:xfrm rot="0">
            <a:off x="7194218" y="265960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Effective Soil Nutrition</a:t>
            </a:r>
          </a:p>
        </p:txBody>
      </p:sp>
      <p:sp>
        <p:nvSpPr>
          <p:cNvPr name="TextBox 16" id="16"/>
          <p:cNvSpPr txBox="true"/>
          <p:nvPr/>
        </p:nvSpPr>
        <p:spPr>
          <a:xfrm rot="0">
            <a:off x="7194218" y="5990812"/>
            <a:ext cx="7998142" cy="1470660"/>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We ensure that customers have access to the required nutrients and organic matter for their soil without the need for extensive research or sourcing efforts. I provide them with a convenient way to nourish their soil effectively.</a:t>
            </a:r>
          </a:p>
        </p:txBody>
      </p:sp>
      <p:sp>
        <p:nvSpPr>
          <p:cNvPr name="TextBox 17" id="17"/>
          <p:cNvSpPr txBox="true"/>
          <p:nvPr/>
        </p:nvSpPr>
        <p:spPr>
          <a:xfrm rot="0">
            <a:off x="7194218" y="541200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Accessible Resources</a:t>
            </a:r>
          </a:p>
        </p:txBody>
      </p:sp>
      <p:grpSp>
        <p:nvGrpSpPr>
          <p:cNvPr name="Group 18" id="18"/>
          <p:cNvGrpSpPr/>
          <p:nvPr/>
        </p:nvGrpSpPr>
        <p:grpSpPr>
          <a:xfrm rot="0">
            <a:off x="684811" y="607952"/>
            <a:ext cx="3287336" cy="870896"/>
            <a:chOff x="0" y="0"/>
            <a:chExt cx="2492785" cy="660400"/>
          </a:xfrm>
        </p:grpSpPr>
        <p:sp>
          <p:nvSpPr>
            <p:cNvPr name="Freeform 19" id="19"/>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0" id="20"/>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8"/>
            <a:stretch>
              <a:fillRect l="0" t="0" r="0" b="0"/>
            </a:stretch>
          </a:blipFill>
        </p:spPr>
      </p:sp>
      <p:sp>
        <p:nvSpPr>
          <p:cNvPr name="TextBox 21" id="21"/>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22" id="22"/>
          <p:cNvSpPr txBox="true"/>
          <p:nvPr/>
        </p:nvSpPr>
        <p:spPr>
          <a:xfrm rot="0">
            <a:off x="7396593" y="647478"/>
            <a:ext cx="757632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HOW WE SOLVE THIS?</a:t>
            </a:r>
          </a:p>
        </p:txBody>
      </p:sp>
      <p:sp>
        <p:nvSpPr>
          <p:cNvPr name="TextBox 23" id="23"/>
          <p:cNvSpPr txBox="true"/>
          <p:nvPr/>
        </p:nvSpPr>
        <p:spPr>
          <a:xfrm rot="0">
            <a:off x="7194218" y="8675076"/>
            <a:ext cx="7815863" cy="1099185"/>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Our product caters to customers with limited gardening space by offering a compact and easy-to-use solution that maximizes soil fertility in small areas.</a:t>
            </a:r>
          </a:p>
        </p:txBody>
      </p:sp>
      <p:sp>
        <p:nvSpPr>
          <p:cNvPr name="TextBox 24" id="24"/>
          <p:cNvSpPr txBox="true"/>
          <p:nvPr/>
        </p:nvSpPr>
        <p:spPr>
          <a:xfrm rot="0">
            <a:off x="7194218" y="8096273"/>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Space Optimization</a:t>
            </a:r>
          </a:p>
        </p:txBody>
      </p:sp>
      <p:sp>
        <p:nvSpPr>
          <p:cNvPr name="AutoShape 25" id="25"/>
          <p:cNvSpPr/>
          <p:nvPr/>
        </p:nvSpPr>
        <p:spPr>
          <a:xfrm>
            <a:off x="7194218" y="3117436"/>
            <a:ext cx="4144053" cy="0"/>
          </a:xfrm>
          <a:prstGeom prst="line">
            <a:avLst/>
          </a:prstGeom>
          <a:ln cap="flat" w="38100">
            <a:solidFill>
              <a:srgbClr val="00BE62"/>
            </a:solidFill>
            <a:prstDash val="solid"/>
            <a:headEnd type="none" len="sm" w="sm"/>
            <a:tailEnd type="none" len="sm" w="sm"/>
          </a:ln>
        </p:spPr>
      </p:sp>
      <p:sp>
        <p:nvSpPr>
          <p:cNvPr name="AutoShape 26" id="26"/>
          <p:cNvSpPr/>
          <p:nvPr/>
        </p:nvSpPr>
        <p:spPr>
          <a:xfrm>
            <a:off x="7194218" y="5869844"/>
            <a:ext cx="4144053" cy="0"/>
          </a:xfrm>
          <a:prstGeom prst="line">
            <a:avLst/>
          </a:prstGeom>
          <a:ln cap="flat" w="38100">
            <a:solidFill>
              <a:srgbClr val="00BE62"/>
            </a:solidFill>
            <a:prstDash val="solid"/>
            <a:headEnd type="none" len="sm" w="sm"/>
            <a:tailEnd type="none" len="sm" w="sm"/>
          </a:ln>
        </p:spPr>
      </p:sp>
      <p:sp>
        <p:nvSpPr>
          <p:cNvPr name="AutoShape 27" id="27"/>
          <p:cNvSpPr/>
          <p:nvPr/>
        </p:nvSpPr>
        <p:spPr>
          <a:xfrm>
            <a:off x="7194218" y="8554109"/>
            <a:ext cx="4144053" cy="0"/>
          </a:xfrm>
          <a:prstGeom prst="line">
            <a:avLst/>
          </a:prstGeom>
          <a:ln cap="flat" w="38100">
            <a:solidFill>
              <a:srgbClr val="00BE62"/>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315677"/>
            <a:ext cx="16776965" cy="5877318"/>
            <a:chOff x="0" y="0"/>
            <a:chExt cx="22369287" cy="7836425"/>
          </a:xfrm>
        </p:grpSpPr>
        <p:pic>
          <p:nvPicPr>
            <p:cNvPr name="Picture 6" id="6"/>
            <p:cNvPicPr>
              <a:picLocks noChangeAspect="true"/>
            </p:cNvPicPr>
            <p:nvPr/>
          </p:nvPicPr>
          <p:blipFill>
            <a:blip r:embed="rId4"/>
            <a:srcRect l="0" t="40488" r="0" b="6782"/>
            <a:stretch>
              <a:fillRect/>
            </a:stretch>
          </p:blipFill>
          <p:spPr>
            <a:xfrm flipH="false" flipV="false">
              <a:off x="0" y="0"/>
              <a:ext cx="22369287" cy="7836425"/>
            </a:xfrm>
            <a:prstGeom prst="rect">
              <a:avLst/>
            </a:prstGeom>
          </p:spPr>
        </p:pic>
      </p:grpSp>
      <p:grpSp>
        <p:nvGrpSpPr>
          <p:cNvPr name="Group 7" id="7"/>
          <p:cNvGrpSpPr/>
          <p:nvPr/>
        </p:nvGrpSpPr>
        <p:grpSpPr>
          <a:xfrm rot="0">
            <a:off x="684811" y="607952"/>
            <a:ext cx="3287336" cy="870896"/>
            <a:chOff x="0" y="0"/>
            <a:chExt cx="2492785" cy="660400"/>
          </a:xfrm>
        </p:grpSpPr>
        <p:sp>
          <p:nvSpPr>
            <p:cNvPr name="Freeform 8" id="8"/>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9" id="9"/>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5"/>
            <a:stretch>
              <a:fillRect l="0" t="0" r="0" b="0"/>
            </a:stretch>
          </a:blipFill>
        </p:spPr>
      </p:sp>
      <p:sp>
        <p:nvSpPr>
          <p:cNvPr name="Freeform 10" id="10"/>
          <p:cNvSpPr/>
          <p:nvPr/>
        </p:nvSpPr>
        <p:spPr>
          <a:xfrm flipH="false" flipV="false" rot="0">
            <a:off x="1790" y="7824089"/>
            <a:ext cx="2081160" cy="2462911"/>
          </a:xfrm>
          <a:custGeom>
            <a:avLst/>
            <a:gdLst/>
            <a:ahLst/>
            <a:cxnLst/>
            <a:rect r="r" b="b" t="t" l="l"/>
            <a:pathLst>
              <a:path h="2462911" w="2081160">
                <a:moveTo>
                  <a:pt x="0" y="0"/>
                </a:moveTo>
                <a:lnTo>
                  <a:pt x="2081160" y="0"/>
                </a:lnTo>
                <a:lnTo>
                  <a:pt x="2081160" y="2462911"/>
                </a:lnTo>
                <a:lnTo>
                  <a:pt x="0" y="2462911"/>
                </a:lnTo>
                <a:lnTo>
                  <a:pt x="0" y="0"/>
                </a:lnTo>
                <a:close/>
              </a:path>
            </a:pathLst>
          </a:custGeom>
          <a:blipFill>
            <a:blip r:embed="rId6">
              <a:alphaModFix amt="12000"/>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2" id="12"/>
          <p:cNvGrpSpPr/>
          <p:nvPr/>
        </p:nvGrpSpPr>
        <p:grpSpPr>
          <a:xfrm rot="0">
            <a:off x="4237696" y="6469688"/>
            <a:ext cx="12221534" cy="3584149"/>
            <a:chOff x="0" y="0"/>
            <a:chExt cx="5307219" cy="1556422"/>
          </a:xfrm>
        </p:grpSpPr>
        <p:sp>
          <p:nvSpPr>
            <p:cNvPr name="Freeform 13" id="13"/>
            <p:cNvSpPr/>
            <p:nvPr/>
          </p:nvSpPr>
          <p:spPr>
            <a:xfrm flipH="false" flipV="false" rot="0">
              <a:off x="0" y="0"/>
              <a:ext cx="5307219" cy="1556422"/>
            </a:xfrm>
            <a:custGeom>
              <a:avLst/>
              <a:gdLst/>
              <a:ahLst/>
              <a:cxnLst/>
              <a:rect r="r" b="b" t="t" l="l"/>
              <a:pathLst>
                <a:path h="1556422" w="5307219">
                  <a:moveTo>
                    <a:pt x="0" y="0"/>
                  </a:moveTo>
                  <a:lnTo>
                    <a:pt x="5307219" y="0"/>
                  </a:lnTo>
                  <a:lnTo>
                    <a:pt x="5307219" y="1556422"/>
                  </a:lnTo>
                  <a:lnTo>
                    <a:pt x="0" y="1556422"/>
                  </a:lnTo>
                  <a:close/>
                </a:path>
              </a:pathLst>
            </a:custGeom>
            <a:solidFill>
              <a:srgbClr val="00BF63"/>
            </a:solidFill>
          </p:spPr>
        </p:sp>
      </p:grpSp>
      <p:sp>
        <p:nvSpPr>
          <p:cNvPr name="Freeform 14" id="14"/>
          <p:cNvSpPr/>
          <p:nvPr/>
        </p:nvSpPr>
        <p:spPr>
          <a:xfrm flipH="true" flipV="true" rot="0">
            <a:off x="10036627" y="6879032"/>
            <a:ext cx="591527" cy="414069"/>
          </a:xfrm>
          <a:custGeom>
            <a:avLst/>
            <a:gdLst/>
            <a:ahLst/>
            <a:cxnLst/>
            <a:rect r="r" b="b" t="t" l="l"/>
            <a:pathLst>
              <a:path h="414069" w="591527">
                <a:moveTo>
                  <a:pt x="591527" y="414068"/>
                </a:moveTo>
                <a:lnTo>
                  <a:pt x="0" y="414068"/>
                </a:lnTo>
                <a:lnTo>
                  <a:pt x="0" y="0"/>
                </a:lnTo>
                <a:lnTo>
                  <a:pt x="591527" y="0"/>
                </a:lnTo>
                <a:lnTo>
                  <a:pt x="591527" y="41406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5227574" y="7194365"/>
            <a:ext cx="10209633" cy="2077643"/>
          </a:xfrm>
          <a:prstGeom prst="rect">
            <a:avLst/>
          </a:prstGeom>
        </p:spPr>
        <p:txBody>
          <a:bodyPr anchor="t" rtlCol="false" tIns="0" lIns="0" bIns="0" rIns="0">
            <a:spAutoFit/>
          </a:bodyPr>
          <a:lstStyle/>
          <a:p>
            <a:pPr algn="ctr">
              <a:lnSpc>
                <a:spcPts val="4134"/>
              </a:lnSpc>
            </a:pPr>
          </a:p>
          <a:p>
            <a:pPr algn="ctr">
              <a:lnSpc>
                <a:spcPts val="4134"/>
              </a:lnSpc>
            </a:pPr>
            <a:r>
              <a:rPr lang="en-US" sz="2953">
                <a:solidFill>
                  <a:srgbClr val="FFFFFF"/>
                </a:solidFill>
                <a:latin typeface="Binate Bold Italics"/>
              </a:rPr>
              <a:t>The glory of gardening: hands in the dirt, head in the sun, heart with nature.</a:t>
            </a:r>
          </a:p>
          <a:p>
            <a:pPr algn="ctr">
              <a:lnSpc>
                <a:spcPts val="4134"/>
              </a:lnSpc>
              <a:spcBef>
                <a:spcPct val="0"/>
              </a:spcBef>
            </a:pPr>
          </a:p>
        </p:txBody>
      </p:sp>
      <p:sp>
        <p:nvSpPr>
          <p:cNvPr name="Freeform 16" id="16"/>
          <p:cNvSpPr/>
          <p:nvPr/>
        </p:nvSpPr>
        <p:spPr>
          <a:xfrm flipH="false" flipV="false" rot="0">
            <a:off x="10036627" y="9258300"/>
            <a:ext cx="591527" cy="414069"/>
          </a:xfrm>
          <a:custGeom>
            <a:avLst/>
            <a:gdLst/>
            <a:ahLst/>
            <a:cxnLst/>
            <a:rect r="r" b="b" t="t" l="l"/>
            <a:pathLst>
              <a:path h="414069" w="591527">
                <a:moveTo>
                  <a:pt x="0" y="0"/>
                </a:moveTo>
                <a:lnTo>
                  <a:pt x="591527" y="0"/>
                </a:lnTo>
                <a:lnTo>
                  <a:pt x="591527" y="414069"/>
                </a:lnTo>
                <a:lnTo>
                  <a:pt x="0" y="4140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2556545"/>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8" id="8"/>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9" id="9"/>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0" id="10"/>
          <p:cNvGrpSpPr/>
          <p:nvPr/>
        </p:nvGrpSpPr>
        <p:grpSpPr>
          <a:xfrm rot="0">
            <a:off x="684811" y="607952"/>
            <a:ext cx="3287336" cy="870896"/>
            <a:chOff x="0" y="0"/>
            <a:chExt cx="2492785" cy="660400"/>
          </a:xfrm>
        </p:grpSpPr>
        <p:sp>
          <p:nvSpPr>
            <p:cNvPr name="Freeform 11" id="1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2" id="1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4" id="14"/>
          <p:cNvGrpSpPr/>
          <p:nvPr/>
        </p:nvGrpSpPr>
        <p:grpSpPr>
          <a:xfrm rot="0">
            <a:off x="4432694" y="606688"/>
            <a:ext cx="1080030" cy="1080030"/>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6" id="16"/>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2556545"/>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8" id="8"/>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9" id="9"/>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0" id="10"/>
          <p:cNvGrpSpPr/>
          <p:nvPr/>
        </p:nvGrpSpPr>
        <p:grpSpPr>
          <a:xfrm rot="0">
            <a:off x="10038446" y="2556545"/>
            <a:ext cx="1058344" cy="1058344"/>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2" id="12"/>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3" id="13"/>
          <p:cNvSpPr txBox="true"/>
          <p:nvPr/>
        </p:nvSpPr>
        <p:spPr>
          <a:xfrm rot="0">
            <a:off x="11537167"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offer subscription services where customers can receive regular deliveries of compost sticks</a:t>
            </a:r>
          </a:p>
        </p:txBody>
      </p:sp>
      <p:sp>
        <p:nvSpPr>
          <p:cNvPr name="TextBox 14" id="14"/>
          <p:cNvSpPr txBox="true"/>
          <p:nvPr/>
        </p:nvSpPr>
        <p:spPr>
          <a:xfrm rot="0">
            <a:off x="11537167" y="2508920"/>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Subscription Services</a:t>
            </a:r>
          </a:p>
        </p:txBody>
      </p:sp>
      <p:grpSp>
        <p:nvGrpSpPr>
          <p:cNvPr name="Group 15" id="15"/>
          <p:cNvGrpSpPr/>
          <p:nvPr/>
        </p:nvGrpSpPr>
        <p:grpSpPr>
          <a:xfrm rot="0">
            <a:off x="684811" y="607952"/>
            <a:ext cx="3287336" cy="870896"/>
            <a:chOff x="0" y="0"/>
            <a:chExt cx="2492785" cy="660400"/>
          </a:xfrm>
        </p:grpSpPr>
        <p:sp>
          <p:nvSpPr>
            <p:cNvPr name="Freeform 16" id="1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7" id="1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8" id="1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9" id="19"/>
          <p:cNvGrpSpPr/>
          <p:nvPr/>
        </p:nvGrpSpPr>
        <p:grpSpPr>
          <a:xfrm rot="0">
            <a:off x="4432694" y="606688"/>
            <a:ext cx="1080030" cy="1080030"/>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21" id="21"/>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946682" y="7063546"/>
            <a:ext cx="5505900" cy="3223454"/>
          </a:xfrm>
          <a:custGeom>
            <a:avLst/>
            <a:gdLst/>
            <a:ahLst/>
            <a:cxnLst/>
            <a:rect r="r" b="b" t="t" l="l"/>
            <a:pathLst>
              <a:path h="3223454" w="5505900">
                <a:moveTo>
                  <a:pt x="0" y="0"/>
                </a:moveTo>
                <a:lnTo>
                  <a:pt x="5505900" y="0"/>
                </a:lnTo>
                <a:lnTo>
                  <a:pt x="5505900"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846004" y="2556545"/>
            <a:ext cx="1058344" cy="1058344"/>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8" id="8"/>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9" id="9"/>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10" id="10"/>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1" id="11"/>
          <p:cNvGrpSpPr/>
          <p:nvPr/>
        </p:nvGrpSpPr>
        <p:grpSpPr>
          <a:xfrm rot="0">
            <a:off x="10038446" y="2556545"/>
            <a:ext cx="1058344" cy="1058344"/>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3" id="13"/>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4" id="14"/>
          <p:cNvSpPr txBox="true"/>
          <p:nvPr/>
        </p:nvSpPr>
        <p:spPr>
          <a:xfrm rot="0">
            <a:off x="11537167"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offer subscription services where customers can receive regular deliveries of compost sticks</a:t>
            </a:r>
          </a:p>
        </p:txBody>
      </p:sp>
      <p:sp>
        <p:nvSpPr>
          <p:cNvPr name="TextBox 15" id="15"/>
          <p:cNvSpPr txBox="true"/>
          <p:nvPr/>
        </p:nvSpPr>
        <p:spPr>
          <a:xfrm rot="0">
            <a:off x="11537167" y="2508920"/>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Subscription Services</a:t>
            </a:r>
          </a:p>
        </p:txBody>
      </p:sp>
      <p:grpSp>
        <p:nvGrpSpPr>
          <p:cNvPr name="Group 16" id="16"/>
          <p:cNvGrpSpPr/>
          <p:nvPr/>
        </p:nvGrpSpPr>
        <p:grpSpPr>
          <a:xfrm rot="0">
            <a:off x="1846004" y="4952744"/>
            <a:ext cx="1058344" cy="1058344"/>
            <a:chOff x="0" y="0"/>
            <a:chExt cx="1913890" cy="1913890"/>
          </a:xfrm>
        </p:grpSpPr>
        <p:sp>
          <p:nvSpPr>
            <p:cNvPr name="Freeform 17" id="1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8" id="18"/>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19" id="19"/>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offer customizable packages of compost sticks based on the size of the customer's garden or the specific needs of their plants.</a:t>
            </a:r>
          </a:p>
        </p:txBody>
      </p:sp>
      <p:sp>
        <p:nvSpPr>
          <p:cNvPr name="TextBox 20" id="20"/>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Customizable Packages</a:t>
            </a:r>
          </a:p>
        </p:txBody>
      </p:sp>
      <p:grpSp>
        <p:nvGrpSpPr>
          <p:cNvPr name="Group 21" id="21"/>
          <p:cNvGrpSpPr/>
          <p:nvPr/>
        </p:nvGrpSpPr>
        <p:grpSpPr>
          <a:xfrm rot="0">
            <a:off x="684811" y="607952"/>
            <a:ext cx="3287336" cy="870896"/>
            <a:chOff x="0" y="0"/>
            <a:chExt cx="2492785" cy="660400"/>
          </a:xfrm>
        </p:grpSpPr>
        <p:sp>
          <p:nvSpPr>
            <p:cNvPr name="Freeform 22" id="22"/>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3" id="23"/>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24" id="24"/>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5" id="25"/>
          <p:cNvGrpSpPr/>
          <p:nvPr/>
        </p:nvGrpSpPr>
        <p:grpSpPr>
          <a:xfrm rot="0">
            <a:off x="4432694" y="606688"/>
            <a:ext cx="1080030" cy="1080030"/>
            <a:chOff x="0" y="0"/>
            <a:chExt cx="6350000" cy="6350000"/>
          </a:xfrm>
        </p:grpSpPr>
        <p:sp>
          <p:nvSpPr>
            <p:cNvPr name="Freeform 26" id="2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27" id="27"/>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2556545"/>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8" id="8"/>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9" id="9"/>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0" id="10"/>
          <p:cNvGrpSpPr/>
          <p:nvPr/>
        </p:nvGrpSpPr>
        <p:grpSpPr>
          <a:xfrm rot="0">
            <a:off x="10038446" y="2556545"/>
            <a:ext cx="1058344" cy="1058344"/>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2" id="12"/>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3" id="13"/>
          <p:cNvSpPr txBox="true"/>
          <p:nvPr/>
        </p:nvSpPr>
        <p:spPr>
          <a:xfrm rot="0">
            <a:off x="11537167"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offer subscription services where customers can receive regular deliveries of compost sticks</a:t>
            </a:r>
          </a:p>
        </p:txBody>
      </p:sp>
      <p:sp>
        <p:nvSpPr>
          <p:cNvPr name="TextBox 14" id="14"/>
          <p:cNvSpPr txBox="true"/>
          <p:nvPr/>
        </p:nvSpPr>
        <p:spPr>
          <a:xfrm rot="0">
            <a:off x="11537167" y="2508920"/>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Subscription Services</a:t>
            </a:r>
          </a:p>
        </p:txBody>
      </p:sp>
      <p:grpSp>
        <p:nvGrpSpPr>
          <p:cNvPr name="Group 15" id="15"/>
          <p:cNvGrpSpPr/>
          <p:nvPr/>
        </p:nvGrpSpPr>
        <p:grpSpPr>
          <a:xfrm rot="0">
            <a:off x="1846004" y="4952744"/>
            <a:ext cx="1058344" cy="1058344"/>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7" id="17"/>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18" id="18"/>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offer customizable packages of compost sticks based on the size of the customer's garden or the specific needs of their plants.</a:t>
            </a:r>
          </a:p>
        </p:txBody>
      </p:sp>
      <p:sp>
        <p:nvSpPr>
          <p:cNvPr name="TextBox 19" id="19"/>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Customizable Packages</a:t>
            </a:r>
          </a:p>
        </p:txBody>
      </p:sp>
      <p:grpSp>
        <p:nvGrpSpPr>
          <p:cNvPr name="Group 20" id="20"/>
          <p:cNvGrpSpPr/>
          <p:nvPr/>
        </p:nvGrpSpPr>
        <p:grpSpPr>
          <a:xfrm rot="0">
            <a:off x="10038446" y="4952744"/>
            <a:ext cx="1058344" cy="1058344"/>
            <a:chOff x="0" y="0"/>
            <a:chExt cx="1913890" cy="1913890"/>
          </a:xfrm>
        </p:grpSpPr>
        <p:sp>
          <p:nvSpPr>
            <p:cNvPr name="Freeform 21" id="2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2" id="22"/>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23" id="23"/>
          <p:cNvSpPr txBox="true"/>
          <p:nvPr/>
        </p:nvSpPr>
        <p:spPr>
          <a:xfrm rot="0">
            <a:off x="11537167"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have a dedicated customer support team that is available to assist customers with any questions, concerns, or guidance</a:t>
            </a:r>
          </a:p>
        </p:txBody>
      </p:sp>
      <p:sp>
        <p:nvSpPr>
          <p:cNvPr name="TextBox 24" id="24"/>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Customer Support</a:t>
            </a:r>
          </a:p>
        </p:txBody>
      </p:sp>
      <p:grpSp>
        <p:nvGrpSpPr>
          <p:cNvPr name="Group 25" id="25"/>
          <p:cNvGrpSpPr/>
          <p:nvPr/>
        </p:nvGrpSpPr>
        <p:grpSpPr>
          <a:xfrm rot="0">
            <a:off x="684811" y="607952"/>
            <a:ext cx="3287336" cy="870896"/>
            <a:chOff x="0" y="0"/>
            <a:chExt cx="2492785" cy="660400"/>
          </a:xfrm>
        </p:grpSpPr>
        <p:sp>
          <p:nvSpPr>
            <p:cNvPr name="Freeform 26" id="2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7" id="2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28" id="2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9" id="29"/>
          <p:cNvGrpSpPr/>
          <p:nvPr/>
        </p:nvGrpSpPr>
        <p:grpSpPr>
          <a:xfrm rot="0">
            <a:off x="4432694" y="606688"/>
            <a:ext cx="1080030" cy="1080030"/>
            <a:chOff x="0" y="0"/>
            <a:chExt cx="6350000" cy="6350000"/>
          </a:xfrm>
        </p:grpSpPr>
        <p:sp>
          <p:nvSpPr>
            <p:cNvPr name="Freeform 30" id="3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31" id="31"/>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846004" y="2556545"/>
            <a:ext cx="1058344" cy="1058344"/>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8" id="8"/>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9" id="9"/>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10" id="10"/>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1" id="11"/>
          <p:cNvGrpSpPr/>
          <p:nvPr/>
        </p:nvGrpSpPr>
        <p:grpSpPr>
          <a:xfrm rot="0">
            <a:off x="10038446" y="2556545"/>
            <a:ext cx="1058344" cy="1058344"/>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3" id="13"/>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4" id="14"/>
          <p:cNvSpPr txBox="true"/>
          <p:nvPr/>
        </p:nvSpPr>
        <p:spPr>
          <a:xfrm rot="0">
            <a:off x="11537167"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offer subscription services where customers can receive regular deliveries of compost sticks</a:t>
            </a:r>
          </a:p>
        </p:txBody>
      </p:sp>
      <p:sp>
        <p:nvSpPr>
          <p:cNvPr name="TextBox 15" id="15"/>
          <p:cNvSpPr txBox="true"/>
          <p:nvPr/>
        </p:nvSpPr>
        <p:spPr>
          <a:xfrm rot="0">
            <a:off x="11537167" y="2508920"/>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Subscription Services</a:t>
            </a:r>
          </a:p>
        </p:txBody>
      </p:sp>
      <p:grpSp>
        <p:nvGrpSpPr>
          <p:cNvPr name="Group 16" id="16"/>
          <p:cNvGrpSpPr/>
          <p:nvPr/>
        </p:nvGrpSpPr>
        <p:grpSpPr>
          <a:xfrm rot="0">
            <a:off x="1846004" y="4952744"/>
            <a:ext cx="1058344" cy="1058344"/>
            <a:chOff x="0" y="0"/>
            <a:chExt cx="1913890" cy="1913890"/>
          </a:xfrm>
        </p:grpSpPr>
        <p:sp>
          <p:nvSpPr>
            <p:cNvPr name="Freeform 17" id="1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8" id="18"/>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19" id="19"/>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offer customizable packages of compost sticks based on the size of the customer's garden or the specific needs of their plants.</a:t>
            </a:r>
          </a:p>
        </p:txBody>
      </p:sp>
      <p:sp>
        <p:nvSpPr>
          <p:cNvPr name="TextBox 20" id="20"/>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Customizable Packages</a:t>
            </a:r>
          </a:p>
        </p:txBody>
      </p:sp>
      <p:grpSp>
        <p:nvGrpSpPr>
          <p:cNvPr name="Group 21" id="21"/>
          <p:cNvGrpSpPr/>
          <p:nvPr/>
        </p:nvGrpSpPr>
        <p:grpSpPr>
          <a:xfrm rot="0">
            <a:off x="10038446" y="4952744"/>
            <a:ext cx="1058344" cy="1058344"/>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3" id="23"/>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24" id="24"/>
          <p:cNvSpPr txBox="true"/>
          <p:nvPr/>
        </p:nvSpPr>
        <p:spPr>
          <a:xfrm rot="0">
            <a:off x="11537167"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have a dedicated customer support team that is available to assist customers with any questions, concerns, or guidance</a:t>
            </a:r>
          </a:p>
        </p:txBody>
      </p:sp>
      <p:sp>
        <p:nvSpPr>
          <p:cNvPr name="TextBox 25" id="25"/>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Customer Support</a:t>
            </a:r>
          </a:p>
        </p:txBody>
      </p:sp>
      <p:grpSp>
        <p:nvGrpSpPr>
          <p:cNvPr name="Group 26" id="26"/>
          <p:cNvGrpSpPr/>
          <p:nvPr/>
        </p:nvGrpSpPr>
        <p:grpSpPr>
          <a:xfrm rot="0">
            <a:off x="1846004" y="7348943"/>
            <a:ext cx="1058344" cy="1058344"/>
            <a:chOff x="0" y="0"/>
            <a:chExt cx="1913890" cy="1913890"/>
          </a:xfrm>
        </p:grpSpPr>
        <p:sp>
          <p:nvSpPr>
            <p:cNvPr name="Freeform 27" id="2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8" id="28"/>
          <p:cNvSpPr txBox="true"/>
          <p:nvPr/>
        </p:nvSpPr>
        <p:spPr>
          <a:xfrm rot="0">
            <a:off x="1916779"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05</a:t>
            </a:r>
          </a:p>
        </p:txBody>
      </p:sp>
      <p:sp>
        <p:nvSpPr>
          <p:cNvPr name="TextBox 29" id="29"/>
          <p:cNvSpPr txBox="true"/>
          <p:nvPr/>
        </p:nvSpPr>
        <p:spPr>
          <a:xfrm rot="0">
            <a:off x="3344726" y="7975372"/>
            <a:ext cx="5238212" cy="156400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provide educational resources such as guides, tutorials, and online content to help customers understand the benefits of soil improvement and how to best utilize our compost sticks.</a:t>
            </a:r>
          </a:p>
        </p:txBody>
      </p:sp>
      <p:sp>
        <p:nvSpPr>
          <p:cNvPr name="TextBox 30" id="30"/>
          <p:cNvSpPr txBox="true"/>
          <p:nvPr/>
        </p:nvSpPr>
        <p:spPr>
          <a:xfrm rot="0">
            <a:off x="3344726" y="7301318"/>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Educational Resources</a:t>
            </a:r>
          </a:p>
        </p:txBody>
      </p:sp>
      <p:grpSp>
        <p:nvGrpSpPr>
          <p:cNvPr name="Group 31" id="31"/>
          <p:cNvGrpSpPr/>
          <p:nvPr/>
        </p:nvGrpSpPr>
        <p:grpSpPr>
          <a:xfrm rot="0">
            <a:off x="684811" y="607952"/>
            <a:ext cx="3287336" cy="870896"/>
            <a:chOff x="0" y="0"/>
            <a:chExt cx="2492785" cy="660400"/>
          </a:xfrm>
        </p:grpSpPr>
        <p:sp>
          <p:nvSpPr>
            <p:cNvPr name="Freeform 32" id="32"/>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33" id="33"/>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34" id="34"/>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35" id="35"/>
          <p:cNvGrpSpPr/>
          <p:nvPr/>
        </p:nvGrpSpPr>
        <p:grpSpPr>
          <a:xfrm rot="0">
            <a:off x="4432694" y="606688"/>
            <a:ext cx="1080030" cy="1080030"/>
            <a:chOff x="0" y="0"/>
            <a:chExt cx="6350000" cy="6350000"/>
          </a:xfrm>
        </p:grpSpPr>
        <p:sp>
          <p:nvSpPr>
            <p:cNvPr name="Freeform 36" id="3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37" id="37"/>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846004" y="2556545"/>
            <a:ext cx="1058344" cy="1058344"/>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8" id="8"/>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9" id="9"/>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Our core product is the compost stick, which is a compact and pre-packaged blend of chemical substances, natural nutrients, and organic matter.</a:t>
            </a:r>
          </a:p>
        </p:txBody>
      </p:sp>
      <p:sp>
        <p:nvSpPr>
          <p:cNvPr name="TextBox 10" id="10"/>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Compost Sticks</a:t>
            </a:r>
          </a:p>
        </p:txBody>
      </p:sp>
      <p:grpSp>
        <p:nvGrpSpPr>
          <p:cNvPr name="Group 11" id="11"/>
          <p:cNvGrpSpPr/>
          <p:nvPr/>
        </p:nvGrpSpPr>
        <p:grpSpPr>
          <a:xfrm rot="0">
            <a:off x="10038446" y="2556545"/>
            <a:ext cx="1058344" cy="1058344"/>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3" id="13"/>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4" id="14"/>
          <p:cNvSpPr txBox="true"/>
          <p:nvPr/>
        </p:nvSpPr>
        <p:spPr>
          <a:xfrm rot="0">
            <a:off x="11537167"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offer subscription services where customers can receive regular deliveries of compost sticks</a:t>
            </a:r>
          </a:p>
        </p:txBody>
      </p:sp>
      <p:sp>
        <p:nvSpPr>
          <p:cNvPr name="TextBox 15" id="15"/>
          <p:cNvSpPr txBox="true"/>
          <p:nvPr/>
        </p:nvSpPr>
        <p:spPr>
          <a:xfrm rot="0">
            <a:off x="11537167" y="2508920"/>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Subscription Services</a:t>
            </a:r>
          </a:p>
        </p:txBody>
      </p:sp>
      <p:grpSp>
        <p:nvGrpSpPr>
          <p:cNvPr name="Group 16" id="16"/>
          <p:cNvGrpSpPr/>
          <p:nvPr/>
        </p:nvGrpSpPr>
        <p:grpSpPr>
          <a:xfrm rot="0">
            <a:off x="1846004" y="4952744"/>
            <a:ext cx="1058344" cy="1058344"/>
            <a:chOff x="0" y="0"/>
            <a:chExt cx="1913890" cy="1913890"/>
          </a:xfrm>
        </p:grpSpPr>
        <p:sp>
          <p:nvSpPr>
            <p:cNvPr name="Freeform 17" id="1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8" id="18"/>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19" id="19"/>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offer customizable packages of compost sticks based on the size of the customer's garden or the specific needs of their plants.</a:t>
            </a:r>
          </a:p>
        </p:txBody>
      </p:sp>
      <p:sp>
        <p:nvSpPr>
          <p:cNvPr name="TextBox 20" id="20"/>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Customizable Packages</a:t>
            </a:r>
          </a:p>
        </p:txBody>
      </p:sp>
      <p:grpSp>
        <p:nvGrpSpPr>
          <p:cNvPr name="Group 21" id="21"/>
          <p:cNvGrpSpPr/>
          <p:nvPr/>
        </p:nvGrpSpPr>
        <p:grpSpPr>
          <a:xfrm rot="0">
            <a:off x="10038446" y="4952744"/>
            <a:ext cx="1058344" cy="1058344"/>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3" id="23"/>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24" id="24"/>
          <p:cNvSpPr txBox="true"/>
          <p:nvPr/>
        </p:nvSpPr>
        <p:spPr>
          <a:xfrm rot="0">
            <a:off x="11537167"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have a dedicated customer support team that is available to assist customers with any questions, concerns, or guidance</a:t>
            </a:r>
          </a:p>
        </p:txBody>
      </p:sp>
      <p:sp>
        <p:nvSpPr>
          <p:cNvPr name="TextBox 25" id="25"/>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Customer Support</a:t>
            </a:r>
          </a:p>
        </p:txBody>
      </p:sp>
      <p:grpSp>
        <p:nvGrpSpPr>
          <p:cNvPr name="Group 26" id="26"/>
          <p:cNvGrpSpPr/>
          <p:nvPr/>
        </p:nvGrpSpPr>
        <p:grpSpPr>
          <a:xfrm rot="0">
            <a:off x="1846004" y="7348943"/>
            <a:ext cx="1058344" cy="1058344"/>
            <a:chOff x="0" y="0"/>
            <a:chExt cx="1913890" cy="1913890"/>
          </a:xfrm>
        </p:grpSpPr>
        <p:sp>
          <p:nvSpPr>
            <p:cNvPr name="Freeform 27" id="2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8" id="28"/>
          <p:cNvSpPr txBox="true"/>
          <p:nvPr/>
        </p:nvSpPr>
        <p:spPr>
          <a:xfrm rot="0">
            <a:off x="1916779"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05</a:t>
            </a:r>
          </a:p>
        </p:txBody>
      </p:sp>
      <p:sp>
        <p:nvSpPr>
          <p:cNvPr name="TextBox 29" id="29"/>
          <p:cNvSpPr txBox="true"/>
          <p:nvPr/>
        </p:nvSpPr>
        <p:spPr>
          <a:xfrm rot="0">
            <a:off x="3344726" y="7975372"/>
            <a:ext cx="5238212" cy="156400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we provide educational resources such as guides, tutorials, and online content to help customers understand the benefits of soil improvement and how to best utilize our compost sticks.</a:t>
            </a:r>
          </a:p>
        </p:txBody>
      </p:sp>
      <p:sp>
        <p:nvSpPr>
          <p:cNvPr name="TextBox 30" id="30"/>
          <p:cNvSpPr txBox="true"/>
          <p:nvPr/>
        </p:nvSpPr>
        <p:spPr>
          <a:xfrm rot="0">
            <a:off x="3344726" y="7301318"/>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Educational Resources</a:t>
            </a:r>
          </a:p>
        </p:txBody>
      </p:sp>
      <p:grpSp>
        <p:nvGrpSpPr>
          <p:cNvPr name="Group 31" id="31"/>
          <p:cNvGrpSpPr/>
          <p:nvPr/>
        </p:nvGrpSpPr>
        <p:grpSpPr>
          <a:xfrm rot="0">
            <a:off x="10038446" y="7348943"/>
            <a:ext cx="1058344" cy="1058344"/>
            <a:chOff x="0" y="0"/>
            <a:chExt cx="1913890" cy="1913890"/>
          </a:xfrm>
        </p:grpSpPr>
        <p:sp>
          <p:nvSpPr>
            <p:cNvPr name="Freeform 32" id="3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33" id="33"/>
          <p:cNvSpPr txBox="true"/>
          <p:nvPr/>
        </p:nvSpPr>
        <p:spPr>
          <a:xfrm rot="0">
            <a:off x="10109221"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06</a:t>
            </a:r>
          </a:p>
        </p:txBody>
      </p:sp>
      <p:sp>
        <p:nvSpPr>
          <p:cNvPr name="TextBox 34" id="34"/>
          <p:cNvSpPr txBox="true"/>
          <p:nvPr/>
        </p:nvSpPr>
        <p:spPr>
          <a:xfrm rot="0">
            <a:off x="11537167" y="7975372"/>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If the Product demands go on increasing we are also planning to provide the soil required for gardening in collaboration with any organization which provides such soil.</a:t>
            </a:r>
          </a:p>
        </p:txBody>
      </p:sp>
      <p:sp>
        <p:nvSpPr>
          <p:cNvPr name="TextBox 35" id="35"/>
          <p:cNvSpPr txBox="true"/>
          <p:nvPr/>
        </p:nvSpPr>
        <p:spPr>
          <a:xfrm rot="0">
            <a:off x="11537167" y="7301318"/>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Other Services</a:t>
            </a:r>
          </a:p>
        </p:txBody>
      </p:sp>
      <p:grpSp>
        <p:nvGrpSpPr>
          <p:cNvPr name="Group 36" id="36"/>
          <p:cNvGrpSpPr/>
          <p:nvPr/>
        </p:nvGrpSpPr>
        <p:grpSpPr>
          <a:xfrm rot="0">
            <a:off x="684811" y="607952"/>
            <a:ext cx="3287336" cy="870896"/>
            <a:chOff x="0" y="0"/>
            <a:chExt cx="2492785" cy="660400"/>
          </a:xfrm>
        </p:grpSpPr>
        <p:sp>
          <p:nvSpPr>
            <p:cNvPr name="Freeform 37" id="3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38" id="3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39" id="39"/>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40" id="40"/>
          <p:cNvGrpSpPr/>
          <p:nvPr/>
        </p:nvGrpSpPr>
        <p:grpSpPr>
          <a:xfrm rot="0">
            <a:off x="4432694" y="606688"/>
            <a:ext cx="1080030" cy="1080030"/>
            <a:chOff x="0" y="0"/>
            <a:chExt cx="6350000" cy="6350000"/>
          </a:xfrm>
        </p:grpSpPr>
        <p:sp>
          <p:nvSpPr>
            <p:cNvPr name="Freeform 41" id="4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42" id="42"/>
          <p:cNvSpPr txBox="true"/>
          <p:nvPr/>
        </p:nvSpPr>
        <p:spPr>
          <a:xfrm rot="0">
            <a:off x="4972709" y="597163"/>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PRODUCTS &amp; SERVICES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2556545"/>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8" id="8"/>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 </a:t>
            </a:r>
          </a:p>
        </p:txBody>
      </p:sp>
      <p:sp>
        <p:nvSpPr>
          <p:cNvPr name="TextBox 9" id="9"/>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10" id="10"/>
          <p:cNvGrpSpPr/>
          <p:nvPr/>
        </p:nvGrpSpPr>
        <p:grpSpPr>
          <a:xfrm rot="0">
            <a:off x="684811" y="607952"/>
            <a:ext cx="3287336" cy="870896"/>
            <a:chOff x="0" y="0"/>
            <a:chExt cx="2492785" cy="660400"/>
          </a:xfrm>
        </p:grpSpPr>
        <p:sp>
          <p:nvSpPr>
            <p:cNvPr name="Freeform 11" id="1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2" id="1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4" id="14"/>
          <p:cNvGrpSpPr/>
          <p:nvPr/>
        </p:nvGrpSpPr>
        <p:grpSpPr>
          <a:xfrm rot="0">
            <a:off x="4432694" y="606688"/>
            <a:ext cx="1080030" cy="1080030"/>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6" id="16"/>
          <p:cNvSpPr txBox="true"/>
          <p:nvPr/>
        </p:nvSpPr>
        <p:spPr>
          <a:xfrm rot="0">
            <a:off x="4972709" y="597163"/>
            <a:ext cx="10626527"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25" r="0" b="7825"/>
          <a:stretch>
            <a:fillRect/>
          </a:stretch>
        </p:blipFill>
        <p:spPr>
          <a:xfrm flipH="false" flipV="false">
            <a:off x="0" y="0"/>
            <a:ext cx="18288000" cy="10287000"/>
          </a:xfrm>
          <a:prstGeom prst="rect">
            <a:avLst/>
          </a:prstGeom>
        </p:spPr>
      </p:pic>
      <p:grpSp>
        <p:nvGrpSpPr>
          <p:cNvPr name="Group 3" id="3"/>
          <p:cNvGrpSpPr/>
          <p:nvPr/>
        </p:nvGrpSpPr>
        <p:grpSpPr>
          <a:xfrm rot="0">
            <a:off x="684811" y="607952"/>
            <a:ext cx="3287336" cy="870896"/>
            <a:chOff x="0" y="0"/>
            <a:chExt cx="2492785" cy="660400"/>
          </a:xfrm>
        </p:grpSpPr>
        <p:sp>
          <p:nvSpPr>
            <p:cNvPr name="Freeform 4" id="4"/>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337164" y="315677"/>
            <a:ext cx="5315875" cy="3885236"/>
          </a:xfrm>
          <a:custGeom>
            <a:avLst/>
            <a:gdLst/>
            <a:ahLst/>
            <a:cxnLst/>
            <a:rect r="r" b="b" t="t" l="l"/>
            <a:pathLst>
              <a:path h="3885236" w="5315875">
                <a:moveTo>
                  <a:pt x="0" y="0"/>
                </a:moveTo>
                <a:lnTo>
                  <a:pt x="5315875" y="0"/>
                </a:lnTo>
                <a:lnTo>
                  <a:pt x="5315875" y="3885236"/>
                </a:lnTo>
                <a:lnTo>
                  <a:pt x="0" y="3885236"/>
                </a:lnTo>
                <a:lnTo>
                  <a:pt x="0" y="0"/>
                </a:lnTo>
                <a:close/>
              </a:path>
            </a:pathLst>
          </a:custGeom>
          <a:blipFill>
            <a:blip r:embed="rId5"/>
            <a:stretch>
              <a:fillRect l="0" t="0" r="0" b="0"/>
            </a:stretch>
          </a:blipFill>
        </p:spPr>
      </p:sp>
      <p:sp>
        <p:nvSpPr>
          <p:cNvPr name="Freeform 9" id="9"/>
          <p:cNvSpPr/>
          <p:nvPr/>
        </p:nvSpPr>
        <p:spPr>
          <a:xfrm flipH="false" flipV="false" rot="0">
            <a:off x="785336" y="2354689"/>
            <a:ext cx="5750608" cy="5750608"/>
          </a:xfrm>
          <a:custGeom>
            <a:avLst/>
            <a:gdLst/>
            <a:ahLst/>
            <a:cxnLst/>
            <a:rect r="r" b="b" t="t" l="l"/>
            <a:pathLst>
              <a:path h="5750608" w="5750608">
                <a:moveTo>
                  <a:pt x="0" y="0"/>
                </a:moveTo>
                <a:lnTo>
                  <a:pt x="5750608" y="0"/>
                </a:lnTo>
                <a:lnTo>
                  <a:pt x="5750608" y="5750607"/>
                </a:lnTo>
                <a:lnTo>
                  <a:pt x="0" y="5750607"/>
                </a:lnTo>
                <a:lnTo>
                  <a:pt x="0" y="0"/>
                </a:lnTo>
                <a:close/>
              </a:path>
            </a:pathLst>
          </a:custGeom>
          <a:blipFill>
            <a:blip r:embed="rId6"/>
            <a:stretch>
              <a:fillRect l="0" t="0" r="0" b="0"/>
            </a:stretch>
          </a:blipFill>
        </p:spPr>
      </p:sp>
      <p:sp>
        <p:nvSpPr>
          <p:cNvPr name="Freeform 10" id="10"/>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11" id="11"/>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12" id="12"/>
          <p:cNvSpPr txBox="true"/>
          <p:nvPr/>
        </p:nvSpPr>
        <p:spPr>
          <a:xfrm rot="0">
            <a:off x="5699234" y="3489789"/>
            <a:ext cx="9735998" cy="2023038"/>
          </a:xfrm>
          <a:prstGeom prst="rect">
            <a:avLst/>
          </a:prstGeom>
        </p:spPr>
        <p:txBody>
          <a:bodyPr anchor="t" rtlCol="false" tIns="0" lIns="0" bIns="0" rIns="0">
            <a:spAutoFit/>
          </a:bodyPr>
          <a:lstStyle/>
          <a:p>
            <a:pPr algn="ctr">
              <a:lnSpc>
                <a:spcPts val="16593"/>
              </a:lnSpc>
              <a:spcBef>
                <a:spcPct val="0"/>
              </a:spcBef>
            </a:pPr>
            <a:r>
              <a:rPr lang="en-US" sz="11852">
                <a:solidFill>
                  <a:srgbClr val="00BF63"/>
                </a:solidFill>
                <a:latin typeface="Binate"/>
              </a:rPr>
              <a:t>GREEN</a:t>
            </a:r>
            <a:r>
              <a:rPr lang="en-US" sz="11852">
                <a:solidFill>
                  <a:srgbClr val="FFFFFF"/>
                </a:solidFill>
                <a:latin typeface="Binate"/>
              </a:rPr>
              <a:t>STICK</a:t>
            </a:r>
          </a:p>
        </p:txBody>
      </p:sp>
      <p:sp>
        <p:nvSpPr>
          <p:cNvPr name="TextBox 13" id="13"/>
          <p:cNvSpPr txBox="true"/>
          <p:nvPr/>
        </p:nvSpPr>
        <p:spPr>
          <a:xfrm rot="0">
            <a:off x="5634348" y="5676317"/>
            <a:ext cx="10824881" cy="266700"/>
          </a:xfrm>
          <a:prstGeom prst="rect">
            <a:avLst/>
          </a:prstGeom>
        </p:spPr>
        <p:txBody>
          <a:bodyPr anchor="t" rtlCol="false" tIns="0" lIns="0" bIns="0" rIns="0">
            <a:spAutoFit/>
          </a:bodyPr>
          <a:lstStyle/>
          <a:p>
            <a:pPr>
              <a:lnSpc>
                <a:spcPts val="2100"/>
              </a:lnSpc>
              <a:spcBef>
                <a:spcPct val="0"/>
              </a:spcBef>
            </a:pPr>
            <a:r>
              <a:rPr lang="en-US" sz="1500" spc="1200">
                <a:solidFill>
                  <a:srgbClr val="FFFFFF"/>
                </a:solidFill>
                <a:latin typeface="Binate"/>
              </a:rPr>
              <a:t>  CONNECTING PEOPLE TO THE GREEN WORLD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2556545"/>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8" id="8"/>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a:t>
            </a:r>
            <a:r>
              <a:rPr lang="en-US" sz="1799">
                <a:solidFill>
                  <a:srgbClr val="FFFFFF"/>
                </a:solidFill>
                <a:latin typeface="Binate"/>
              </a:rPr>
              <a:t> </a:t>
            </a:r>
          </a:p>
        </p:txBody>
      </p:sp>
      <p:sp>
        <p:nvSpPr>
          <p:cNvPr name="TextBox 9" id="9"/>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10" id="10"/>
          <p:cNvGrpSpPr/>
          <p:nvPr/>
        </p:nvGrpSpPr>
        <p:grpSpPr>
          <a:xfrm rot="0">
            <a:off x="10038446" y="2556545"/>
            <a:ext cx="1058344" cy="1058344"/>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2" id="12"/>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13" id="13"/>
          <p:cNvSpPr txBox="true"/>
          <p:nvPr/>
        </p:nvSpPr>
        <p:spPr>
          <a:xfrm rot="0">
            <a:off x="11537167" y="3182973"/>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review their soil quality and recommend them what to do next.</a:t>
            </a:r>
          </a:p>
        </p:txBody>
      </p:sp>
      <p:sp>
        <p:nvSpPr>
          <p:cNvPr name="TextBox 14" id="14"/>
          <p:cNvSpPr txBox="true"/>
          <p:nvPr/>
        </p:nvSpPr>
        <p:spPr>
          <a:xfrm rot="0">
            <a:off x="11537167" y="2508920"/>
            <a:ext cx="6371211"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Recommendations and Reviews</a:t>
            </a:r>
          </a:p>
        </p:txBody>
      </p:sp>
      <p:grpSp>
        <p:nvGrpSpPr>
          <p:cNvPr name="Group 15" id="15"/>
          <p:cNvGrpSpPr/>
          <p:nvPr/>
        </p:nvGrpSpPr>
        <p:grpSpPr>
          <a:xfrm rot="0">
            <a:off x="684811" y="607952"/>
            <a:ext cx="3287336" cy="870896"/>
            <a:chOff x="0" y="0"/>
            <a:chExt cx="2492785" cy="660400"/>
          </a:xfrm>
        </p:grpSpPr>
        <p:sp>
          <p:nvSpPr>
            <p:cNvPr name="Freeform 16" id="1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7" id="1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8" id="1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9" id="19"/>
          <p:cNvGrpSpPr/>
          <p:nvPr/>
        </p:nvGrpSpPr>
        <p:grpSpPr>
          <a:xfrm rot="0">
            <a:off x="4432694" y="606688"/>
            <a:ext cx="1080030" cy="1080030"/>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21" id="21"/>
          <p:cNvSpPr txBox="true"/>
          <p:nvPr/>
        </p:nvSpPr>
        <p:spPr>
          <a:xfrm rot="0">
            <a:off x="4972709" y="597163"/>
            <a:ext cx="10626527"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6004" y="4952744"/>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8" id="8"/>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After using GreenStick the growth of gardening plants will be in full potential as you expected. </a:t>
            </a:r>
          </a:p>
        </p:txBody>
      </p:sp>
      <p:sp>
        <p:nvSpPr>
          <p:cNvPr name="TextBox 9" id="9"/>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Performance</a:t>
            </a:r>
          </a:p>
        </p:txBody>
      </p:sp>
      <p:grpSp>
        <p:nvGrpSpPr>
          <p:cNvPr name="Group 10" id="10"/>
          <p:cNvGrpSpPr/>
          <p:nvPr/>
        </p:nvGrpSpPr>
        <p:grpSpPr>
          <a:xfrm rot="0">
            <a:off x="684811" y="607952"/>
            <a:ext cx="3287336" cy="870896"/>
            <a:chOff x="0" y="0"/>
            <a:chExt cx="2492785" cy="660400"/>
          </a:xfrm>
        </p:grpSpPr>
        <p:sp>
          <p:nvSpPr>
            <p:cNvPr name="Freeform 11" id="1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2" id="1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4" id="14"/>
          <p:cNvGrpSpPr/>
          <p:nvPr/>
        </p:nvGrpSpPr>
        <p:grpSpPr>
          <a:xfrm rot="0">
            <a:off x="4432694" y="606688"/>
            <a:ext cx="1080030" cy="1080030"/>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6" id="16"/>
          <p:cNvSpPr txBox="true"/>
          <p:nvPr/>
        </p:nvSpPr>
        <p:spPr>
          <a:xfrm rot="0">
            <a:off x="4972709" y="597163"/>
            <a:ext cx="10626527"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grpSp>
        <p:nvGrpSpPr>
          <p:cNvPr name="Group 17" id="17"/>
          <p:cNvGrpSpPr/>
          <p:nvPr/>
        </p:nvGrpSpPr>
        <p:grpSpPr>
          <a:xfrm rot="0">
            <a:off x="1846004" y="2556545"/>
            <a:ext cx="1058344" cy="1058344"/>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9" id="19"/>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20" id="20"/>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a:t>
            </a:r>
            <a:r>
              <a:rPr lang="en-US" sz="1799">
                <a:solidFill>
                  <a:srgbClr val="FFFFFF"/>
                </a:solidFill>
                <a:latin typeface="Binate"/>
              </a:rPr>
              <a:t> </a:t>
            </a:r>
          </a:p>
        </p:txBody>
      </p:sp>
      <p:sp>
        <p:nvSpPr>
          <p:cNvPr name="TextBox 21" id="21"/>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22" id="22"/>
          <p:cNvGrpSpPr/>
          <p:nvPr/>
        </p:nvGrpSpPr>
        <p:grpSpPr>
          <a:xfrm rot="0">
            <a:off x="10038446" y="2556545"/>
            <a:ext cx="1058344" cy="1058344"/>
            <a:chOff x="0" y="0"/>
            <a:chExt cx="1913890" cy="1913890"/>
          </a:xfrm>
        </p:grpSpPr>
        <p:sp>
          <p:nvSpPr>
            <p:cNvPr name="Freeform 23" id="2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4" id="24"/>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25" id="25"/>
          <p:cNvSpPr txBox="true"/>
          <p:nvPr/>
        </p:nvSpPr>
        <p:spPr>
          <a:xfrm rot="0">
            <a:off x="11537167" y="3182973"/>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review their soil quality and recommend them what to do next.</a:t>
            </a:r>
          </a:p>
        </p:txBody>
      </p:sp>
      <p:sp>
        <p:nvSpPr>
          <p:cNvPr name="TextBox 26" id="26"/>
          <p:cNvSpPr txBox="true"/>
          <p:nvPr/>
        </p:nvSpPr>
        <p:spPr>
          <a:xfrm rot="0">
            <a:off x="11537167" y="2508920"/>
            <a:ext cx="6371211"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Recommendations and Reviews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038446" y="4952744"/>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8" id="8"/>
          <p:cNvSpPr txBox="true"/>
          <p:nvPr/>
        </p:nvSpPr>
        <p:spPr>
          <a:xfrm rot="0">
            <a:off x="11537167" y="5579172"/>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Customer needs and preferences can evolve over time. So we also provide dynamic solutions to every problem to stay ahead of competitions.</a:t>
            </a:r>
          </a:p>
        </p:txBody>
      </p:sp>
      <p:sp>
        <p:nvSpPr>
          <p:cNvPr name="TextBox 9" id="9"/>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Changing Needs</a:t>
            </a:r>
          </a:p>
        </p:txBody>
      </p:sp>
      <p:grpSp>
        <p:nvGrpSpPr>
          <p:cNvPr name="Group 10" id="10"/>
          <p:cNvGrpSpPr/>
          <p:nvPr/>
        </p:nvGrpSpPr>
        <p:grpSpPr>
          <a:xfrm rot="0">
            <a:off x="684811" y="607952"/>
            <a:ext cx="3287336" cy="870896"/>
            <a:chOff x="0" y="0"/>
            <a:chExt cx="2492785" cy="660400"/>
          </a:xfrm>
        </p:grpSpPr>
        <p:sp>
          <p:nvSpPr>
            <p:cNvPr name="Freeform 11" id="1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2" id="1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4" id="14"/>
          <p:cNvGrpSpPr/>
          <p:nvPr/>
        </p:nvGrpSpPr>
        <p:grpSpPr>
          <a:xfrm rot="0">
            <a:off x="4432694" y="606688"/>
            <a:ext cx="1080030" cy="1080030"/>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6" id="16"/>
          <p:cNvSpPr txBox="true"/>
          <p:nvPr/>
        </p:nvSpPr>
        <p:spPr>
          <a:xfrm rot="0">
            <a:off x="4972709" y="597163"/>
            <a:ext cx="10626527"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grpSp>
        <p:nvGrpSpPr>
          <p:cNvPr name="Group 17" id="17"/>
          <p:cNvGrpSpPr/>
          <p:nvPr/>
        </p:nvGrpSpPr>
        <p:grpSpPr>
          <a:xfrm rot="0">
            <a:off x="1846004" y="4952744"/>
            <a:ext cx="1058344" cy="1058344"/>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19" id="19"/>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20" id="20"/>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After using GreenStick the growth of gardening plants will be in full potential as you expected. </a:t>
            </a:r>
          </a:p>
        </p:txBody>
      </p:sp>
      <p:sp>
        <p:nvSpPr>
          <p:cNvPr name="TextBox 21" id="21"/>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Performance</a:t>
            </a:r>
          </a:p>
        </p:txBody>
      </p:sp>
      <p:grpSp>
        <p:nvGrpSpPr>
          <p:cNvPr name="Group 22" id="22"/>
          <p:cNvGrpSpPr/>
          <p:nvPr/>
        </p:nvGrpSpPr>
        <p:grpSpPr>
          <a:xfrm rot="0">
            <a:off x="1846004" y="2556545"/>
            <a:ext cx="1058344" cy="1058344"/>
            <a:chOff x="0" y="0"/>
            <a:chExt cx="1913890" cy="1913890"/>
          </a:xfrm>
        </p:grpSpPr>
        <p:sp>
          <p:nvSpPr>
            <p:cNvPr name="Freeform 23" id="2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4" id="24"/>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25" id="25"/>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a:t>
            </a:r>
            <a:r>
              <a:rPr lang="en-US" sz="1799">
                <a:solidFill>
                  <a:srgbClr val="FFFFFF"/>
                </a:solidFill>
                <a:latin typeface="Binate"/>
              </a:rPr>
              <a:t> </a:t>
            </a:r>
          </a:p>
        </p:txBody>
      </p:sp>
      <p:sp>
        <p:nvSpPr>
          <p:cNvPr name="TextBox 26" id="26"/>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27" id="27"/>
          <p:cNvGrpSpPr/>
          <p:nvPr/>
        </p:nvGrpSpPr>
        <p:grpSpPr>
          <a:xfrm rot="0">
            <a:off x="10038446" y="2556545"/>
            <a:ext cx="1058344" cy="1058344"/>
            <a:chOff x="0" y="0"/>
            <a:chExt cx="1913890" cy="1913890"/>
          </a:xfrm>
        </p:grpSpPr>
        <p:sp>
          <p:nvSpPr>
            <p:cNvPr name="Freeform 28" id="2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9" id="29"/>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30" id="30"/>
          <p:cNvSpPr txBox="true"/>
          <p:nvPr/>
        </p:nvSpPr>
        <p:spPr>
          <a:xfrm rot="0">
            <a:off x="11537167" y="3182973"/>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review their soil quality and recommend them what to do next.</a:t>
            </a:r>
          </a:p>
        </p:txBody>
      </p:sp>
      <p:sp>
        <p:nvSpPr>
          <p:cNvPr name="TextBox 31" id="31"/>
          <p:cNvSpPr txBox="true"/>
          <p:nvPr/>
        </p:nvSpPr>
        <p:spPr>
          <a:xfrm rot="0">
            <a:off x="11537167" y="2508920"/>
            <a:ext cx="6371211"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Recommendations and Reviews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846004" y="7348943"/>
            <a:ext cx="1058344" cy="1058344"/>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8" id="8"/>
          <p:cNvSpPr txBox="true"/>
          <p:nvPr/>
        </p:nvSpPr>
        <p:spPr>
          <a:xfrm rot="0">
            <a:off x="1916779"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05</a:t>
            </a:r>
          </a:p>
        </p:txBody>
      </p:sp>
      <p:sp>
        <p:nvSpPr>
          <p:cNvPr name="TextBox 9" id="9"/>
          <p:cNvSpPr txBox="true"/>
          <p:nvPr/>
        </p:nvSpPr>
        <p:spPr>
          <a:xfrm rot="0">
            <a:off x="3344726" y="7975372"/>
            <a:ext cx="5238212" cy="156400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Customers are often attracted to innovative solutions that offer unique features or advancements over existing offerings. We introduce new technologies, techniques, or approaches</a:t>
            </a:r>
          </a:p>
        </p:txBody>
      </p:sp>
      <p:sp>
        <p:nvSpPr>
          <p:cNvPr name="TextBox 10" id="10"/>
          <p:cNvSpPr txBox="true"/>
          <p:nvPr/>
        </p:nvSpPr>
        <p:spPr>
          <a:xfrm rot="0">
            <a:off x="3344726" y="7301318"/>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Innovation</a:t>
            </a:r>
          </a:p>
        </p:txBody>
      </p:sp>
      <p:grpSp>
        <p:nvGrpSpPr>
          <p:cNvPr name="Group 11" id="11"/>
          <p:cNvGrpSpPr/>
          <p:nvPr/>
        </p:nvGrpSpPr>
        <p:grpSpPr>
          <a:xfrm rot="0">
            <a:off x="684811" y="607952"/>
            <a:ext cx="3287336" cy="870896"/>
            <a:chOff x="0" y="0"/>
            <a:chExt cx="2492785" cy="660400"/>
          </a:xfrm>
        </p:grpSpPr>
        <p:sp>
          <p:nvSpPr>
            <p:cNvPr name="Freeform 12" id="12"/>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3" id="13"/>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14" id="14"/>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5" id="15"/>
          <p:cNvGrpSpPr/>
          <p:nvPr/>
        </p:nvGrpSpPr>
        <p:grpSpPr>
          <a:xfrm rot="0">
            <a:off x="4432694" y="606688"/>
            <a:ext cx="1080030" cy="1080030"/>
            <a:chOff x="0" y="0"/>
            <a:chExt cx="6350000" cy="6350000"/>
          </a:xfrm>
        </p:grpSpPr>
        <p:sp>
          <p:nvSpPr>
            <p:cNvPr name="Freeform 16" id="1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7" id="17"/>
          <p:cNvSpPr txBox="true"/>
          <p:nvPr/>
        </p:nvSpPr>
        <p:spPr>
          <a:xfrm rot="0">
            <a:off x="4972709" y="597163"/>
            <a:ext cx="11374037"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grpSp>
        <p:nvGrpSpPr>
          <p:cNvPr name="Group 18" id="18"/>
          <p:cNvGrpSpPr/>
          <p:nvPr/>
        </p:nvGrpSpPr>
        <p:grpSpPr>
          <a:xfrm rot="0">
            <a:off x="10038446" y="4952744"/>
            <a:ext cx="1058344" cy="1058344"/>
            <a:chOff x="0" y="0"/>
            <a:chExt cx="1913890" cy="1913890"/>
          </a:xfrm>
        </p:grpSpPr>
        <p:sp>
          <p:nvSpPr>
            <p:cNvPr name="Freeform 19" id="1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0" id="20"/>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21" id="21"/>
          <p:cNvSpPr txBox="true"/>
          <p:nvPr/>
        </p:nvSpPr>
        <p:spPr>
          <a:xfrm rot="0">
            <a:off x="11537167" y="5579172"/>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Customer needs and preferences can evolve over time. So we also provide dynamic solutions to every problem to stay ahead of competitions.</a:t>
            </a:r>
          </a:p>
        </p:txBody>
      </p:sp>
      <p:sp>
        <p:nvSpPr>
          <p:cNvPr name="TextBox 22" id="22"/>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Changing Needs</a:t>
            </a:r>
          </a:p>
        </p:txBody>
      </p:sp>
      <p:grpSp>
        <p:nvGrpSpPr>
          <p:cNvPr name="Group 23" id="23"/>
          <p:cNvGrpSpPr/>
          <p:nvPr/>
        </p:nvGrpSpPr>
        <p:grpSpPr>
          <a:xfrm rot="0">
            <a:off x="1846004" y="4952744"/>
            <a:ext cx="1058344" cy="1058344"/>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5" id="25"/>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26" id="26"/>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After using GreenStick the growth of gardening plants will be in full potential as you expected. </a:t>
            </a:r>
          </a:p>
        </p:txBody>
      </p:sp>
      <p:sp>
        <p:nvSpPr>
          <p:cNvPr name="TextBox 27" id="27"/>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Performance</a:t>
            </a:r>
          </a:p>
        </p:txBody>
      </p:sp>
      <p:grpSp>
        <p:nvGrpSpPr>
          <p:cNvPr name="Group 28" id="28"/>
          <p:cNvGrpSpPr/>
          <p:nvPr/>
        </p:nvGrpSpPr>
        <p:grpSpPr>
          <a:xfrm rot="0">
            <a:off x="1846004" y="2556545"/>
            <a:ext cx="1058344" cy="1058344"/>
            <a:chOff x="0" y="0"/>
            <a:chExt cx="1913890" cy="1913890"/>
          </a:xfrm>
        </p:grpSpPr>
        <p:sp>
          <p:nvSpPr>
            <p:cNvPr name="Freeform 29" id="2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30" id="30"/>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31" id="31"/>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a:t>
            </a:r>
            <a:r>
              <a:rPr lang="en-US" sz="1799">
                <a:solidFill>
                  <a:srgbClr val="FFFFFF"/>
                </a:solidFill>
                <a:latin typeface="Binate"/>
              </a:rPr>
              <a:t> </a:t>
            </a:r>
          </a:p>
        </p:txBody>
      </p:sp>
      <p:sp>
        <p:nvSpPr>
          <p:cNvPr name="TextBox 32" id="32"/>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33" id="33"/>
          <p:cNvGrpSpPr/>
          <p:nvPr/>
        </p:nvGrpSpPr>
        <p:grpSpPr>
          <a:xfrm rot="0">
            <a:off x="10038446" y="2556545"/>
            <a:ext cx="1058344" cy="1058344"/>
            <a:chOff x="0" y="0"/>
            <a:chExt cx="1913890" cy="1913890"/>
          </a:xfrm>
        </p:grpSpPr>
        <p:sp>
          <p:nvSpPr>
            <p:cNvPr name="Freeform 34" id="3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35" id="35"/>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36" id="36"/>
          <p:cNvSpPr txBox="true"/>
          <p:nvPr/>
        </p:nvSpPr>
        <p:spPr>
          <a:xfrm rot="0">
            <a:off x="11537167" y="3182973"/>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review their soil quality and recommend them what to do next.</a:t>
            </a:r>
          </a:p>
        </p:txBody>
      </p:sp>
      <p:sp>
        <p:nvSpPr>
          <p:cNvPr name="TextBox 37" id="37"/>
          <p:cNvSpPr txBox="true"/>
          <p:nvPr/>
        </p:nvSpPr>
        <p:spPr>
          <a:xfrm rot="0">
            <a:off x="11537167" y="2508920"/>
            <a:ext cx="6371211"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Recommendations and Reviews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038446" y="7348943"/>
            <a:ext cx="1058344" cy="1058344"/>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7" id="7"/>
          <p:cNvSpPr txBox="true"/>
          <p:nvPr/>
        </p:nvSpPr>
        <p:spPr>
          <a:xfrm rot="0">
            <a:off x="10109221"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06</a:t>
            </a:r>
          </a:p>
        </p:txBody>
      </p:sp>
      <p:sp>
        <p:nvSpPr>
          <p:cNvPr name="TextBox 8" id="8"/>
          <p:cNvSpPr txBox="true"/>
          <p:nvPr/>
        </p:nvSpPr>
        <p:spPr>
          <a:xfrm rot="0">
            <a:off x="11537167" y="79753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Effective marketing and branding strategies help us to maintain our customer to be loyal towards our organization.</a:t>
            </a:r>
          </a:p>
        </p:txBody>
      </p:sp>
      <p:sp>
        <p:nvSpPr>
          <p:cNvPr name="TextBox 9" id="9"/>
          <p:cNvSpPr txBox="true"/>
          <p:nvPr/>
        </p:nvSpPr>
        <p:spPr>
          <a:xfrm rot="0">
            <a:off x="11537167" y="7301318"/>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Marketing and Branding</a:t>
            </a:r>
          </a:p>
        </p:txBody>
      </p:sp>
      <p:grpSp>
        <p:nvGrpSpPr>
          <p:cNvPr name="Group 10" id="10"/>
          <p:cNvGrpSpPr/>
          <p:nvPr/>
        </p:nvGrpSpPr>
        <p:grpSpPr>
          <a:xfrm rot="0">
            <a:off x="684811" y="607952"/>
            <a:ext cx="3287336" cy="870896"/>
            <a:chOff x="0" y="0"/>
            <a:chExt cx="2492785" cy="660400"/>
          </a:xfrm>
        </p:grpSpPr>
        <p:sp>
          <p:nvSpPr>
            <p:cNvPr name="Freeform 11" id="1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2" id="1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14" id="14"/>
          <p:cNvGrpSpPr/>
          <p:nvPr/>
        </p:nvGrpSpPr>
        <p:grpSpPr>
          <a:xfrm rot="0">
            <a:off x="4432694" y="606688"/>
            <a:ext cx="1080030" cy="1080030"/>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6" id="16"/>
          <p:cNvSpPr txBox="true"/>
          <p:nvPr/>
        </p:nvSpPr>
        <p:spPr>
          <a:xfrm rot="0">
            <a:off x="4972709" y="597163"/>
            <a:ext cx="10938362"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WHY CUSTOMER CHOOSE US?*</a:t>
            </a:r>
          </a:p>
        </p:txBody>
      </p:sp>
      <p:sp>
        <p:nvSpPr>
          <p:cNvPr name="Freeform 17" id="17"/>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1846004" y="7348943"/>
            <a:ext cx="1058344" cy="1058344"/>
            <a:chOff x="0" y="0"/>
            <a:chExt cx="1913890" cy="1913890"/>
          </a:xfrm>
        </p:grpSpPr>
        <p:sp>
          <p:nvSpPr>
            <p:cNvPr name="Freeform 19" id="1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0" id="20"/>
          <p:cNvSpPr txBox="true"/>
          <p:nvPr/>
        </p:nvSpPr>
        <p:spPr>
          <a:xfrm rot="0">
            <a:off x="1916779" y="7562838"/>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05</a:t>
            </a:r>
          </a:p>
        </p:txBody>
      </p:sp>
      <p:sp>
        <p:nvSpPr>
          <p:cNvPr name="TextBox 21" id="21"/>
          <p:cNvSpPr txBox="true"/>
          <p:nvPr/>
        </p:nvSpPr>
        <p:spPr>
          <a:xfrm rot="0">
            <a:off x="3344726" y="7975372"/>
            <a:ext cx="5238212" cy="156400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Customers are often attracted to innovative solutions that offer unique features or advancements over existing offerings. We introduce new technologies, techniques, or approaches</a:t>
            </a:r>
          </a:p>
        </p:txBody>
      </p:sp>
      <p:sp>
        <p:nvSpPr>
          <p:cNvPr name="TextBox 22" id="22"/>
          <p:cNvSpPr txBox="true"/>
          <p:nvPr/>
        </p:nvSpPr>
        <p:spPr>
          <a:xfrm rot="0">
            <a:off x="3344726" y="7301318"/>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Innovation</a:t>
            </a:r>
          </a:p>
        </p:txBody>
      </p:sp>
      <p:grpSp>
        <p:nvGrpSpPr>
          <p:cNvPr name="Group 23" id="23"/>
          <p:cNvGrpSpPr/>
          <p:nvPr/>
        </p:nvGrpSpPr>
        <p:grpSpPr>
          <a:xfrm rot="0">
            <a:off x="10038446" y="4952744"/>
            <a:ext cx="1058344" cy="1058344"/>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25" id="25"/>
          <p:cNvSpPr txBox="true"/>
          <p:nvPr/>
        </p:nvSpPr>
        <p:spPr>
          <a:xfrm rot="0">
            <a:off x="10109221"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04</a:t>
            </a:r>
          </a:p>
        </p:txBody>
      </p:sp>
      <p:sp>
        <p:nvSpPr>
          <p:cNvPr name="TextBox 26" id="26"/>
          <p:cNvSpPr txBox="true"/>
          <p:nvPr/>
        </p:nvSpPr>
        <p:spPr>
          <a:xfrm rot="0">
            <a:off x="11537167" y="5579172"/>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Customer needs and preferences can evolve over time. So we also provide dynamic solutions to every problem to stay ahead of competitions.</a:t>
            </a:r>
          </a:p>
        </p:txBody>
      </p:sp>
      <p:sp>
        <p:nvSpPr>
          <p:cNvPr name="TextBox 27" id="27"/>
          <p:cNvSpPr txBox="true"/>
          <p:nvPr/>
        </p:nvSpPr>
        <p:spPr>
          <a:xfrm rot="0">
            <a:off x="11537167" y="4905119"/>
            <a:ext cx="4809579"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Changing Needs</a:t>
            </a:r>
          </a:p>
        </p:txBody>
      </p:sp>
      <p:grpSp>
        <p:nvGrpSpPr>
          <p:cNvPr name="Group 28" id="28"/>
          <p:cNvGrpSpPr/>
          <p:nvPr/>
        </p:nvGrpSpPr>
        <p:grpSpPr>
          <a:xfrm rot="0">
            <a:off x="1846004" y="4952744"/>
            <a:ext cx="1058344" cy="1058344"/>
            <a:chOff x="0" y="0"/>
            <a:chExt cx="1913890" cy="1913890"/>
          </a:xfrm>
        </p:grpSpPr>
        <p:sp>
          <p:nvSpPr>
            <p:cNvPr name="Freeform 29" id="2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30" id="30"/>
          <p:cNvSpPr txBox="true"/>
          <p:nvPr/>
        </p:nvSpPr>
        <p:spPr>
          <a:xfrm rot="0">
            <a:off x="1916779" y="5166639"/>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03</a:t>
            </a:r>
          </a:p>
        </p:txBody>
      </p:sp>
      <p:sp>
        <p:nvSpPr>
          <p:cNvPr name="TextBox 31" id="31"/>
          <p:cNvSpPr txBox="true"/>
          <p:nvPr/>
        </p:nvSpPr>
        <p:spPr>
          <a:xfrm rot="0">
            <a:off x="3344726" y="5579172"/>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After using GreenStick the growth of gardening plants will be in full potential as you expected. </a:t>
            </a:r>
          </a:p>
        </p:txBody>
      </p:sp>
      <p:sp>
        <p:nvSpPr>
          <p:cNvPr name="TextBox 32" id="32"/>
          <p:cNvSpPr txBox="true"/>
          <p:nvPr/>
        </p:nvSpPr>
        <p:spPr>
          <a:xfrm rot="0">
            <a:off x="3344726" y="4905119"/>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Performance</a:t>
            </a:r>
          </a:p>
        </p:txBody>
      </p:sp>
      <p:grpSp>
        <p:nvGrpSpPr>
          <p:cNvPr name="Group 33" id="33"/>
          <p:cNvGrpSpPr/>
          <p:nvPr/>
        </p:nvGrpSpPr>
        <p:grpSpPr>
          <a:xfrm rot="0">
            <a:off x="1846004" y="2556545"/>
            <a:ext cx="1058344" cy="1058344"/>
            <a:chOff x="0" y="0"/>
            <a:chExt cx="1913890" cy="1913890"/>
          </a:xfrm>
        </p:grpSpPr>
        <p:sp>
          <p:nvSpPr>
            <p:cNvPr name="Freeform 34" id="3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35" id="35"/>
          <p:cNvSpPr txBox="true"/>
          <p:nvPr/>
        </p:nvSpPr>
        <p:spPr>
          <a:xfrm rot="0">
            <a:off x="1916779"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01</a:t>
            </a:r>
          </a:p>
        </p:txBody>
      </p:sp>
      <p:sp>
        <p:nvSpPr>
          <p:cNvPr name="TextBox 36" id="36"/>
          <p:cNvSpPr txBox="true"/>
          <p:nvPr/>
        </p:nvSpPr>
        <p:spPr>
          <a:xfrm rot="0">
            <a:off x="3344726" y="3182973"/>
            <a:ext cx="5238212" cy="1249680"/>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The compost stick's cost is low as compared to the combined combination of NPK along with the Organic soil. We provide all of these things into a single stick in reasonable price.</a:t>
            </a:r>
            <a:r>
              <a:rPr lang="en-US" sz="1799">
                <a:solidFill>
                  <a:srgbClr val="FFFFFF"/>
                </a:solidFill>
                <a:latin typeface="Binate"/>
              </a:rPr>
              <a:t> </a:t>
            </a:r>
          </a:p>
        </p:txBody>
      </p:sp>
      <p:sp>
        <p:nvSpPr>
          <p:cNvPr name="TextBox 37" id="37"/>
          <p:cNvSpPr txBox="true"/>
          <p:nvPr/>
        </p:nvSpPr>
        <p:spPr>
          <a:xfrm rot="0">
            <a:off x="3344726" y="250892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Cost</a:t>
            </a:r>
          </a:p>
        </p:txBody>
      </p:sp>
      <p:grpSp>
        <p:nvGrpSpPr>
          <p:cNvPr name="Group 38" id="38"/>
          <p:cNvGrpSpPr/>
          <p:nvPr/>
        </p:nvGrpSpPr>
        <p:grpSpPr>
          <a:xfrm rot="0">
            <a:off x="10038446" y="2556545"/>
            <a:ext cx="1058344" cy="1058344"/>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sp>
        <p:nvSpPr>
          <p:cNvPr name="TextBox 40" id="40"/>
          <p:cNvSpPr txBox="true"/>
          <p:nvPr/>
        </p:nvSpPr>
        <p:spPr>
          <a:xfrm rot="0">
            <a:off x="10109221" y="2770440"/>
            <a:ext cx="916794" cy="563880"/>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Binate Bold"/>
              </a:rPr>
              <a:t>02</a:t>
            </a:r>
          </a:p>
        </p:txBody>
      </p:sp>
      <p:sp>
        <p:nvSpPr>
          <p:cNvPr name="TextBox 41" id="41"/>
          <p:cNvSpPr txBox="true"/>
          <p:nvPr/>
        </p:nvSpPr>
        <p:spPr>
          <a:xfrm rot="0">
            <a:off x="11537167" y="3182973"/>
            <a:ext cx="5238212" cy="93535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Binate"/>
              </a:rPr>
              <a:t>To make soil improvement even more convenient, we review their soil quality and recommend them what to do next.</a:t>
            </a:r>
          </a:p>
        </p:txBody>
      </p:sp>
      <p:sp>
        <p:nvSpPr>
          <p:cNvPr name="TextBox 42" id="42"/>
          <p:cNvSpPr txBox="true"/>
          <p:nvPr/>
        </p:nvSpPr>
        <p:spPr>
          <a:xfrm rot="0">
            <a:off x="11537167" y="2508920"/>
            <a:ext cx="6371211"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Recommendations and Reviews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389703" y="0"/>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1694010"/>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1684485"/>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INDUSTRY ANALYSIS </a:t>
            </a:r>
          </a:p>
        </p:txBody>
      </p:sp>
      <p:sp>
        <p:nvSpPr>
          <p:cNvPr name="TextBox 12" id="12"/>
          <p:cNvSpPr txBox="true"/>
          <p:nvPr/>
        </p:nvSpPr>
        <p:spPr>
          <a:xfrm rot="0">
            <a:off x="2832819" y="7558228"/>
            <a:ext cx="11206128" cy="13531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a:rPr>
              <a:t>Our business operates in a unique and untapped market segment, with </a:t>
            </a:r>
            <a:r>
              <a:rPr lang="en-US" sz="2599">
                <a:solidFill>
                  <a:srgbClr val="00BE62"/>
                </a:solidFill>
                <a:latin typeface="Binate"/>
              </a:rPr>
              <a:t>no direct competitors currently</a:t>
            </a:r>
            <a:r>
              <a:rPr lang="en-US" sz="2599">
                <a:solidFill>
                  <a:srgbClr val="FFFFFF"/>
                </a:solidFill>
                <a:latin typeface="Binate"/>
              </a:rPr>
              <a:t> offering similar products or services.</a:t>
            </a:r>
          </a:p>
        </p:txBody>
      </p:sp>
      <p:sp>
        <p:nvSpPr>
          <p:cNvPr name="TextBox 13" id="13"/>
          <p:cNvSpPr txBox="true"/>
          <p:nvPr/>
        </p:nvSpPr>
        <p:spPr>
          <a:xfrm rot="0">
            <a:off x="1625585" y="7800798"/>
            <a:ext cx="569565" cy="580391"/>
          </a:xfrm>
          <a:prstGeom prst="rect">
            <a:avLst/>
          </a:prstGeom>
        </p:spPr>
        <p:txBody>
          <a:bodyPr anchor="t" rtlCol="false" tIns="0" lIns="0" bIns="0" rIns="0">
            <a:spAutoFit/>
          </a:bodyPr>
          <a:lstStyle/>
          <a:p>
            <a:pPr algn="ctr">
              <a:lnSpc>
                <a:spcPts val="4759"/>
              </a:lnSpc>
              <a:spcBef>
                <a:spcPct val="0"/>
              </a:spcBef>
            </a:pPr>
            <a:r>
              <a:rPr lang="en-US" sz="3399">
                <a:solidFill>
                  <a:srgbClr val="FF0065"/>
                </a:solidFill>
                <a:latin typeface="Binate Bold"/>
              </a:rPr>
              <a:t>02</a:t>
            </a:r>
          </a:p>
        </p:txBody>
      </p:sp>
      <p:sp>
        <p:nvSpPr>
          <p:cNvPr name="TextBox 14" id="14"/>
          <p:cNvSpPr txBox="true"/>
          <p:nvPr/>
        </p:nvSpPr>
        <p:spPr>
          <a:xfrm rot="0">
            <a:off x="1689135" y="3507284"/>
            <a:ext cx="506016" cy="580391"/>
          </a:xfrm>
          <a:prstGeom prst="rect">
            <a:avLst/>
          </a:prstGeom>
        </p:spPr>
        <p:txBody>
          <a:bodyPr anchor="t" rtlCol="false" tIns="0" lIns="0" bIns="0" rIns="0">
            <a:spAutoFit/>
          </a:bodyPr>
          <a:lstStyle/>
          <a:p>
            <a:pPr algn="ctr">
              <a:lnSpc>
                <a:spcPts val="4759"/>
              </a:lnSpc>
              <a:spcBef>
                <a:spcPct val="0"/>
              </a:spcBef>
            </a:pPr>
            <a:r>
              <a:rPr lang="en-US" sz="3399">
                <a:solidFill>
                  <a:srgbClr val="FF0065"/>
                </a:solidFill>
                <a:latin typeface="Binate Bold"/>
              </a:rPr>
              <a:t>01</a:t>
            </a:r>
          </a:p>
        </p:txBody>
      </p:sp>
      <p:sp>
        <p:nvSpPr>
          <p:cNvPr name="TextBox 15" id="15"/>
          <p:cNvSpPr txBox="true"/>
          <p:nvPr/>
        </p:nvSpPr>
        <p:spPr>
          <a:xfrm rot="0">
            <a:off x="2864594" y="3387270"/>
            <a:ext cx="12396615" cy="13531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a:rPr>
              <a:t>Extensive market research indicates a growing demand for our product, driven by the increasing popularity of gardening, organic practices, and sustainability &amp; </a:t>
            </a:r>
            <a:r>
              <a:rPr lang="en-US" sz="2599">
                <a:solidFill>
                  <a:srgbClr val="00BF63"/>
                </a:solidFill>
                <a:latin typeface="Binate"/>
              </a:rPr>
              <a:t>has</a:t>
            </a:r>
            <a:r>
              <a:rPr lang="en-US" sz="2599">
                <a:solidFill>
                  <a:srgbClr val="00BE62"/>
                </a:solidFill>
                <a:latin typeface="Binate"/>
              </a:rPr>
              <a:t> large market Gap and very High Demand</a:t>
            </a:r>
          </a:p>
        </p:txBody>
      </p:sp>
      <p:grpSp>
        <p:nvGrpSpPr>
          <p:cNvPr name="Group 16" id="16"/>
          <p:cNvGrpSpPr/>
          <p:nvPr/>
        </p:nvGrpSpPr>
        <p:grpSpPr>
          <a:xfrm rot="0">
            <a:off x="4432694" y="5692956"/>
            <a:ext cx="1080030" cy="1080030"/>
            <a:chOff x="0" y="0"/>
            <a:chExt cx="6350000" cy="6350000"/>
          </a:xfrm>
        </p:grpSpPr>
        <p:sp>
          <p:nvSpPr>
            <p:cNvPr name="Freeform 17" id="1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8" id="18"/>
          <p:cNvSpPr txBox="true"/>
          <p:nvPr/>
        </p:nvSpPr>
        <p:spPr>
          <a:xfrm rot="0">
            <a:off x="4779315" y="5806568"/>
            <a:ext cx="6582842"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 COMPETITION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5216912" y="428569"/>
            <a:ext cx="11802670" cy="1691005"/>
          </a:xfrm>
          <a:prstGeom prst="rect">
            <a:avLst/>
          </a:prstGeom>
        </p:spPr>
        <p:txBody>
          <a:bodyPr anchor="t" rtlCol="false" tIns="0" lIns="0" bIns="0" rIns="0">
            <a:spAutoFit/>
          </a:bodyPr>
          <a:lstStyle/>
          <a:p>
            <a:pPr>
              <a:lnSpc>
                <a:spcPts val="6709"/>
              </a:lnSpc>
            </a:pPr>
            <a:r>
              <a:rPr lang="en-US" sz="5499">
                <a:solidFill>
                  <a:srgbClr val="FFFFFF"/>
                </a:solidFill>
                <a:latin typeface="Binate"/>
              </a:rPr>
              <a:t>LEGAL, FINANCIAL, AND OTHER PROCEDURES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645225"/>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MINIMUM VIABLE PRODUCT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5216912" y="428569"/>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MINIMUM VIABLE PRODUCT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5216912" y="428569"/>
            <a:ext cx="11802670" cy="1691005"/>
          </a:xfrm>
          <a:prstGeom prst="rect">
            <a:avLst/>
          </a:prstGeom>
        </p:spPr>
        <p:txBody>
          <a:bodyPr anchor="t" rtlCol="false" tIns="0" lIns="0" bIns="0" rIns="0">
            <a:spAutoFit/>
          </a:bodyPr>
          <a:lstStyle/>
          <a:p>
            <a:pPr>
              <a:lnSpc>
                <a:spcPts val="6709"/>
              </a:lnSpc>
            </a:pPr>
            <a:r>
              <a:rPr lang="en-US" sz="5499">
                <a:solidFill>
                  <a:srgbClr val="FFFFFF"/>
                </a:solidFill>
                <a:latin typeface="Binate"/>
              </a:rPr>
              <a:t>LIST OF INFRASTRUCTURE, FACILITY, AND MACHINERY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9726055" y="0"/>
            <a:ext cx="8561945" cy="10287000"/>
            <a:chOff x="0" y="0"/>
            <a:chExt cx="11415927" cy="13716000"/>
          </a:xfrm>
        </p:grpSpPr>
        <p:pic>
          <p:nvPicPr>
            <p:cNvPr name="Picture 3" id="3"/>
            <p:cNvPicPr>
              <a:picLocks noChangeAspect="true"/>
            </p:cNvPicPr>
            <p:nvPr/>
          </p:nvPicPr>
          <p:blipFill>
            <a:blip r:embed="rId2"/>
            <a:srcRect l="0" t="9575" r="0" b="9575"/>
            <a:stretch>
              <a:fillRect/>
            </a:stretch>
          </p:blipFill>
          <p:spPr>
            <a:xfrm flipH="false" flipV="false">
              <a:off x="0" y="0"/>
              <a:ext cx="11415927" cy="13716000"/>
            </a:xfrm>
            <a:prstGeom prst="rect">
              <a:avLst/>
            </a:prstGeom>
          </p:spPr>
        </p:pic>
      </p:gr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1561886" y="2966804"/>
            <a:ext cx="1080030" cy="1080030"/>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8" id="8"/>
          <p:cNvGrpSpPr/>
          <p:nvPr/>
        </p:nvGrpSpPr>
        <p:grpSpPr>
          <a:xfrm rot="0">
            <a:off x="684811" y="607952"/>
            <a:ext cx="3287336" cy="870896"/>
            <a:chOff x="0" y="0"/>
            <a:chExt cx="2492785" cy="660400"/>
          </a:xfrm>
        </p:grpSpPr>
        <p:sp>
          <p:nvSpPr>
            <p:cNvPr name="Freeform 9" id="9"/>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0" id="10"/>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3"/>
            <a:stretch>
              <a:fillRect l="0" t="0" r="0" b="0"/>
            </a:stretch>
          </a:blipFill>
        </p:spPr>
      </p:sp>
      <p:sp>
        <p:nvSpPr>
          <p:cNvPr name="Freeform 11" id="11"/>
          <p:cNvSpPr/>
          <p:nvPr/>
        </p:nvSpPr>
        <p:spPr>
          <a:xfrm flipH="false" flipV="false" rot="0">
            <a:off x="1790" y="6908976"/>
            <a:ext cx="2854430" cy="3378024"/>
          </a:xfrm>
          <a:custGeom>
            <a:avLst/>
            <a:gdLst/>
            <a:ahLst/>
            <a:cxnLst/>
            <a:rect r="r" b="b" t="t" l="l"/>
            <a:pathLst>
              <a:path h="3378024" w="2854430">
                <a:moveTo>
                  <a:pt x="0" y="0"/>
                </a:moveTo>
                <a:lnTo>
                  <a:pt x="2854430" y="0"/>
                </a:lnTo>
                <a:lnTo>
                  <a:pt x="2854430" y="3378024"/>
                </a:lnTo>
                <a:lnTo>
                  <a:pt x="0" y="3378024"/>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101901" y="2957279"/>
            <a:ext cx="6007902"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INTRODUCTION</a:t>
            </a:r>
          </a:p>
        </p:txBody>
      </p:sp>
      <p:sp>
        <p:nvSpPr>
          <p:cNvPr name="TextBox 13" id="13"/>
          <p:cNvSpPr txBox="true"/>
          <p:nvPr/>
        </p:nvSpPr>
        <p:spPr>
          <a:xfrm rot="0">
            <a:off x="1173986" y="4621321"/>
            <a:ext cx="7271213" cy="2211940"/>
          </a:xfrm>
          <a:prstGeom prst="rect">
            <a:avLst/>
          </a:prstGeom>
        </p:spPr>
        <p:txBody>
          <a:bodyPr anchor="t" rtlCol="false" tIns="0" lIns="0" bIns="0" rIns="0">
            <a:spAutoFit/>
          </a:bodyPr>
          <a:lstStyle/>
          <a:p>
            <a:pPr>
              <a:lnSpc>
                <a:spcPts val="3557"/>
              </a:lnSpc>
            </a:pPr>
            <a:r>
              <a:rPr lang="en-US" sz="2540">
                <a:solidFill>
                  <a:srgbClr val="FFFFFF"/>
                </a:solidFill>
                <a:latin typeface="Binate"/>
              </a:rPr>
              <a:t>As a startup focused on providing compost sticks for improving soil fertility, we aim to solve several customer problems and meet specific needs.</a:t>
            </a:r>
          </a:p>
          <a:p>
            <a:pPr>
              <a:lnSpc>
                <a:spcPts val="3557"/>
              </a:lnSpc>
              <a:spcBef>
                <a:spcPct val="0"/>
              </a:spcBef>
            </a:pPr>
          </a:p>
        </p:txBody>
      </p:sp>
      <p:sp>
        <p:nvSpPr>
          <p:cNvPr name="TextBox 14" id="14"/>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588770"/>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MARKETING PLAN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588770"/>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MEET OUR TEAM</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588770"/>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ASSESSMENT OF RISK</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588770"/>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FINANCIAL RESOURCE PLAN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84811" y="607952"/>
            <a:ext cx="3287336" cy="870896"/>
            <a:chOff x="0" y="0"/>
            <a:chExt cx="2492785" cy="660400"/>
          </a:xfrm>
        </p:grpSpPr>
        <p:sp>
          <p:nvSpPr>
            <p:cNvPr name="Freeform 6" id="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7" id="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8" id="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9" id="9"/>
          <p:cNvGrpSpPr/>
          <p:nvPr/>
        </p:nvGrpSpPr>
        <p:grpSpPr>
          <a:xfrm rot="0">
            <a:off x="4432694" y="606688"/>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4972709" y="588770"/>
            <a:ext cx="1180267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FINANCIAL RESOURCE PLAN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32430" y="7438845"/>
            <a:ext cx="6286747" cy="3680605"/>
          </a:xfrm>
          <a:custGeom>
            <a:avLst/>
            <a:gdLst/>
            <a:ahLst/>
            <a:cxnLst/>
            <a:rect r="r" b="b" t="t" l="l"/>
            <a:pathLst>
              <a:path h="3680605" w="6286747">
                <a:moveTo>
                  <a:pt x="0" y="0"/>
                </a:moveTo>
                <a:lnTo>
                  <a:pt x="6286746" y="0"/>
                </a:lnTo>
                <a:lnTo>
                  <a:pt x="6286746" y="3680605"/>
                </a:lnTo>
                <a:lnTo>
                  <a:pt x="0" y="3680605"/>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3298" y="4307021"/>
            <a:ext cx="18291298" cy="1253857"/>
            <a:chOff x="0" y="0"/>
            <a:chExt cx="6672715" cy="457411"/>
          </a:xfrm>
        </p:grpSpPr>
        <p:sp>
          <p:nvSpPr>
            <p:cNvPr name="Freeform 7" id="7"/>
            <p:cNvSpPr/>
            <p:nvPr/>
          </p:nvSpPr>
          <p:spPr>
            <a:xfrm flipH="false" flipV="false" rot="0">
              <a:off x="0" y="0"/>
              <a:ext cx="6672715" cy="457410"/>
            </a:xfrm>
            <a:custGeom>
              <a:avLst/>
              <a:gdLst/>
              <a:ahLst/>
              <a:cxnLst/>
              <a:rect r="r" b="b" t="t" l="l"/>
              <a:pathLst>
                <a:path h="457410" w="6672715">
                  <a:moveTo>
                    <a:pt x="0" y="0"/>
                  </a:moveTo>
                  <a:lnTo>
                    <a:pt x="6672715" y="0"/>
                  </a:lnTo>
                  <a:lnTo>
                    <a:pt x="6672715" y="457410"/>
                  </a:lnTo>
                  <a:lnTo>
                    <a:pt x="0" y="457410"/>
                  </a:lnTo>
                  <a:close/>
                </a:path>
              </a:pathLst>
            </a:custGeom>
            <a:solidFill>
              <a:srgbClr val="00BF63"/>
            </a:solidFill>
          </p:spPr>
        </p:sp>
      </p:grpSp>
      <p:grpSp>
        <p:nvGrpSpPr>
          <p:cNvPr name="Group 8" id="8"/>
          <p:cNvGrpSpPr/>
          <p:nvPr/>
        </p:nvGrpSpPr>
        <p:grpSpPr>
          <a:xfrm rot="0">
            <a:off x="785336" y="3051926"/>
            <a:ext cx="6468692" cy="3684097"/>
            <a:chOff x="0" y="0"/>
            <a:chExt cx="8624923" cy="4912129"/>
          </a:xfrm>
        </p:grpSpPr>
        <p:pic>
          <p:nvPicPr>
            <p:cNvPr name="Picture 9" id="9"/>
            <p:cNvPicPr>
              <a:picLocks noChangeAspect="true"/>
            </p:cNvPicPr>
            <p:nvPr/>
          </p:nvPicPr>
          <p:blipFill>
            <a:blip r:embed="rId6"/>
            <a:srcRect l="0" t="12661" r="0" b="12661"/>
            <a:stretch>
              <a:fillRect/>
            </a:stretch>
          </p:blipFill>
          <p:spPr>
            <a:xfrm flipH="false" flipV="false">
              <a:off x="0" y="0"/>
              <a:ext cx="8624923" cy="4912129"/>
            </a:xfrm>
            <a:prstGeom prst="rect">
              <a:avLst/>
            </a:prstGeom>
          </p:spPr>
        </p:pic>
      </p:grpSp>
      <p:grpSp>
        <p:nvGrpSpPr>
          <p:cNvPr name="Group 10" id="10"/>
          <p:cNvGrpSpPr/>
          <p:nvPr/>
        </p:nvGrpSpPr>
        <p:grpSpPr>
          <a:xfrm rot="0">
            <a:off x="901677" y="1724246"/>
            <a:ext cx="1080030" cy="1080030"/>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12" id="12"/>
          <p:cNvGrpSpPr/>
          <p:nvPr/>
        </p:nvGrpSpPr>
        <p:grpSpPr>
          <a:xfrm rot="0">
            <a:off x="684811" y="607952"/>
            <a:ext cx="3287336" cy="870896"/>
            <a:chOff x="0" y="0"/>
            <a:chExt cx="2492785" cy="660400"/>
          </a:xfrm>
        </p:grpSpPr>
        <p:sp>
          <p:nvSpPr>
            <p:cNvPr name="Freeform 13" id="13"/>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4" id="14"/>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7"/>
            <a:stretch>
              <a:fillRect l="0" t="0" r="0" b="0"/>
            </a:stretch>
          </a:blipFill>
        </p:spPr>
      </p:sp>
      <p:sp>
        <p:nvSpPr>
          <p:cNvPr name="TextBox 15" id="15"/>
          <p:cNvSpPr txBox="true"/>
          <p:nvPr/>
        </p:nvSpPr>
        <p:spPr>
          <a:xfrm rot="0">
            <a:off x="1488554" y="8041284"/>
            <a:ext cx="4589175" cy="937894"/>
          </a:xfrm>
          <a:prstGeom prst="rect">
            <a:avLst/>
          </a:prstGeom>
        </p:spPr>
        <p:txBody>
          <a:bodyPr anchor="t" rtlCol="false" tIns="0" lIns="0" bIns="0" rIns="0">
            <a:spAutoFit/>
          </a:bodyPr>
          <a:lstStyle/>
          <a:p>
            <a:pPr algn="ctr">
              <a:lnSpc>
                <a:spcPts val="2557"/>
              </a:lnSpc>
              <a:spcBef>
                <a:spcPct val="0"/>
              </a:spcBef>
            </a:pPr>
            <a:r>
              <a:rPr lang="en-US" sz="1826">
                <a:solidFill>
                  <a:srgbClr val="FFFFFF"/>
                </a:solidFill>
                <a:latin typeface="Binate"/>
              </a:rPr>
              <a:t>As our primary customer segment, home gardeners form the backbone of our customer base</a:t>
            </a:r>
          </a:p>
        </p:txBody>
      </p:sp>
      <p:sp>
        <p:nvSpPr>
          <p:cNvPr name="TextBox 16" id="16"/>
          <p:cNvSpPr txBox="true"/>
          <p:nvPr/>
        </p:nvSpPr>
        <p:spPr>
          <a:xfrm rot="0">
            <a:off x="1076893" y="7259898"/>
            <a:ext cx="5412497" cy="466082"/>
          </a:xfrm>
          <a:prstGeom prst="rect">
            <a:avLst/>
          </a:prstGeom>
        </p:spPr>
        <p:txBody>
          <a:bodyPr anchor="t" rtlCol="false" tIns="0" lIns="0" bIns="0" rIns="0">
            <a:spAutoFit/>
          </a:bodyPr>
          <a:lstStyle/>
          <a:p>
            <a:pPr algn="ctr">
              <a:lnSpc>
                <a:spcPts val="3836"/>
              </a:lnSpc>
              <a:spcBef>
                <a:spcPct val="0"/>
              </a:spcBef>
            </a:pPr>
            <a:r>
              <a:rPr lang="en-US" sz="2740">
                <a:solidFill>
                  <a:srgbClr val="E14761"/>
                </a:solidFill>
                <a:latin typeface="Binate Bold"/>
              </a:rPr>
              <a:t>Home Gardeners</a:t>
            </a:r>
          </a:p>
        </p:txBody>
      </p:sp>
      <p:sp>
        <p:nvSpPr>
          <p:cNvPr name="TextBox 17" id="17"/>
          <p:cNvSpPr txBox="true"/>
          <p:nvPr/>
        </p:nvSpPr>
        <p:spPr>
          <a:xfrm rot="0">
            <a:off x="1173986" y="1837859"/>
            <a:ext cx="16734393" cy="843280"/>
          </a:xfrm>
          <a:prstGeom prst="rect">
            <a:avLst/>
          </a:prstGeom>
        </p:spPr>
        <p:txBody>
          <a:bodyPr anchor="t" rtlCol="false" tIns="0" lIns="0" bIns="0" rIns="0">
            <a:spAutoFit/>
          </a:bodyPr>
          <a:lstStyle/>
          <a:p>
            <a:pPr algn="ctr">
              <a:lnSpc>
                <a:spcPts val="6709"/>
              </a:lnSpc>
            </a:pPr>
            <a:r>
              <a:rPr lang="en-US" sz="5499">
                <a:solidFill>
                  <a:srgbClr val="FFFFFF"/>
                </a:solidFill>
                <a:latin typeface="Binate"/>
              </a:rPr>
              <a:t>WHO ARE OUR MOST IMPORTANT CUSTOMERS?</a:t>
            </a:r>
          </a:p>
        </p:txBody>
      </p:sp>
      <p:sp>
        <p:nvSpPr>
          <p:cNvPr name="TextBox 18" id="1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3298" y="4307021"/>
            <a:ext cx="18291298" cy="1253857"/>
            <a:chOff x="0" y="0"/>
            <a:chExt cx="6672715" cy="457411"/>
          </a:xfrm>
        </p:grpSpPr>
        <p:sp>
          <p:nvSpPr>
            <p:cNvPr name="Freeform 7" id="7"/>
            <p:cNvSpPr/>
            <p:nvPr/>
          </p:nvSpPr>
          <p:spPr>
            <a:xfrm flipH="false" flipV="false" rot="0">
              <a:off x="0" y="0"/>
              <a:ext cx="6672715" cy="457410"/>
            </a:xfrm>
            <a:custGeom>
              <a:avLst/>
              <a:gdLst/>
              <a:ahLst/>
              <a:cxnLst/>
              <a:rect r="r" b="b" t="t" l="l"/>
              <a:pathLst>
                <a:path h="457410" w="6672715">
                  <a:moveTo>
                    <a:pt x="0" y="0"/>
                  </a:moveTo>
                  <a:lnTo>
                    <a:pt x="6672715" y="0"/>
                  </a:lnTo>
                  <a:lnTo>
                    <a:pt x="6672715" y="457410"/>
                  </a:lnTo>
                  <a:lnTo>
                    <a:pt x="0" y="457410"/>
                  </a:lnTo>
                  <a:close/>
                </a:path>
              </a:pathLst>
            </a:custGeom>
            <a:solidFill>
              <a:srgbClr val="00BF63"/>
            </a:solidFill>
          </p:spPr>
        </p:sp>
      </p:grpSp>
      <p:grpSp>
        <p:nvGrpSpPr>
          <p:cNvPr name="Group 8" id="8"/>
          <p:cNvGrpSpPr/>
          <p:nvPr/>
        </p:nvGrpSpPr>
        <p:grpSpPr>
          <a:xfrm rot="0">
            <a:off x="1776726" y="3812245"/>
            <a:ext cx="4740237" cy="2243409"/>
            <a:chOff x="0" y="0"/>
            <a:chExt cx="6320315" cy="2991212"/>
          </a:xfrm>
        </p:grpSpPr>
        <p:pic>
          <p:nvPicPr>
            <p:cNvPr name="Picture 9" id="9"/>
            <p:cNvPicPr>
              <a:picLocks noChangeAspect="true"/>
            </p:cNvPicPr>
            <p:nvPr/>
          </p:nvPicPr>
          <p:blipFill>
            <a:blip r:embed="rId6"/>
            <a:srcRect l="0" t="18971" r="0" b="18971"/>
            <a:stretch>
              <a:fillRect/>
            </a:stretch>
          </p:blipFill>
          <p:spPr>
            <a:xfrm flipH="false" flipV="false">
              <a:off x="0" y="0"/>
              <a:ext cx="6320315" cy="2991212"/>
            </a:xfrm>
            <a:prstGeom prst="rect">
              <a:avLst/>
            </a:prstGeom>
          </p:spPr>
        </p:pic>
      </p:grpSp>
      <p:grpSp>
        <p:nvGrpSpPr>
          <p:cNvPr name="Group 10" id="10"/>
          <p:cNvGrpSpPr/>
          <p:nvPr/>
        </p:nvGrpSpPr>
        <p:grpSpPr>
          <a:xfrm rot="0">
            <a:off x="6773882" y="3089717"/>
            <a:ext cx="6357367" cy="2965938"/>
            <a:chOff x="0" y="0"/>
            <a:chExt cx="8476490" cy="3954584"/>
          </a:xfrm>
        </p:grpSpPr>
        <p:pic>
          <p:nvPicPr>
            <p:cNvPr name="Picture 11" id="11"/>
            <p:cNvPicPr>
              <a:picLocks noChangeAspect="true"/>
            </p:cNvPicPr>
            <p:nvPr/>
          </p:nvPicPr>
          <p:blipFill>
            <a:blip r:embed="rId7"/>
            <a:srcRect l="0" t="15053" r="0" b="15053"/>
            <a:stretch>
              <a:fillRect/>
            </a:stretch>
          </p:blipFill>
          <p:spPr>
            <a:xfrm flipH="false" flipV="false">
              <a:off x="0" y="0"/>
              <a:ext cx="8476490" cy="3954584"/>
            </a:xfrm>
            <a:prstGeom prst="rect">
              <a:avLst/>
            </a:prstGeom>
          </p:spPr>
        </p:pic>
      </p:grpSp>
      <p:sp>
        <p:nvSpPr>
          <p:cNvPr name="TextBox 12" id="12"/>
          <p:cNvSpPr txBox="true"/>
          <p:nvPr/>
        </p:nvSpPr>
        <p:spPr>
          <a:xfrm rot="0">
            <a:off x="2137257" y="7280275"/>
            <a:ext cx="4019175" cy="81661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Binate"/>
              </a:rPr>
              <a:t>As our primary customer segment, home gardeners form the backbone of our customer base</a:t>
            </a:r>
          </a:p>
        </p:txBody>
      </p:sp>
      <p:sp>
        <p:nvSpPr>
          <p:cNvPr name="TextBox 13" id="13"/>
          <p:cNvSpPr txBox="true"/>
          <p:nvPr/>
        </p:nvSpPr>
        <p:spPr>
          <a:xfrm rot="0">
            <a:off x="1776726" y="6593575"/>
            <a:ext cx="4740237" cy="40576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Binate Bold"/>
              </a:rPr>
              <a:t>Home Gardeners</a:t>
            </a:r>
          </a:p>
        </p:txBody>
      </p:sp>
      <p:sp>
        <p:nvSpPr>
          <p:cNvPr name="TextBox 14" id="14"/>
          <p:cNvSpPr txBox="true"/>
          <p:nvPr/>
        </p:nvSpPr>
        <p:spPr>
          <a:xfrm rot="0">
            <a:off x="7579980" y="7077008"/>
            <a:ext cx="4725147" cy="1282589"/>
          </a:xfrm>
          <a:prstGeom prst="rect">
            <a:avLst/>
          </a:prstGeom>
        </p:spPr>
        <p:txBody>
          <a:bodyPr anchor="t" rtlCol="false" tIns="0" lIns="0" bIns="0" rIns="0">
            <a:spAutoFit/>
          </a:bodyPr>
          <a:lstStyle/>
          <a:p>
            <a:pPr algn="ctr">
              <a:lnSpc>
                <a:spcPts val="2619"/>
              </a:lnSpc>
              <a:spcBef>
                <a:spcPct val="0"/>
              </a:spcBef>
            </a:pPr>
            <a:r>
              <a:rPr lang="en-US" sz="1870">
                <a:solidFill>
                  <a:srgbClr val="FFFFFF"/>
                </a:solidFill>
                <a:latin typeface="Binate"/>
              </a:rPr>
              <a:t>Busy professionals who are passionate about gardening but have limited time for soil improvement are valuable customers.</a:t>
            </a:r>
          </a:p>
        </p:txBody>
      </p:sp>
      <p:sp>
        <p:nvSpPr>
          <p:cNvPr name="TextBox 15" id="15"/>
          <p:cNvSpPr txBox="true"/>
          <p:nvPr/>
        </p:nvSpPr>
        <p:spPr>
          <a:xfrm rot="0">
            <a:off x="7171064" y="6277244"/>
            <a:ext cx="5542978" cy="475940"/>
          </a:xfrm>
          <a:prstGeom prst="rect">
            <a:avLst/>
          </a:prstGeom>
        </p:spPr>
        <p:txBody>
          <a:bodyPr anchor="t" rtlCol="false" tIns="0" lIns="0" bIns="0" rIns="0">
            <a:spAutoFit/>
          </a:bodyPr>
          <a:lstStyle/>
          <a:p>
            <a:pPr algn="ctr">
              <a:lnSpc>
                <a:spcPts val="3928"/>
              </a:lnSpc>
              <a:spcBef>
                <a:spcPct val="0"/>
              </a:spcBef>
            </a:pPr>
            <a:r>
              <a:rPr lang="en-US" sz="2806">
                <a:solidFill>
                  <a:srgbClr val="E14761"/>
                </a:solidFill>
                <a:latin typeface="Binate Bold"/>
              </a:rPr>
              <a:t>Busy Professionals:</a:t>
            </a:r>
          </a:p>
        </p:txBody>
      </p:sp>
      <p:grpSp>
        <p:nvGrpSpPr>
          <p:cNvPr name="Group 16" id="16"/>
          <p:cNvGrpSpPr/>
          <p:nvPr/>
        </p:nvGrpSpPr>
        <p:grpSpPr>
          <a:xfrm rot="0">
            <a:off x="901677" y="1724246"/>
            <a:ext cx="1080030" cy="1080030"/>
            <a:chOff x="0" y="0"/>
            <a:chExt cx="6350000" cy="6350000"/>
          </a:xfrm>
        </p:grpSpPr>
        <p:sp>
          <p:nvSpPr>
            <p:cNvPr name="Freeform 17" id="1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8" id="18"/>
          <p:cNvSpPr txBox="true"/>
          <p:nvPr/>
        </p:nvSpPr>
        <p:spPr>
          <a:xfrm rot="0">
            <a:off x="1173986" y="1837859"/>
            <a:ext cx="16734393" cy="843280"/>
          </a:xfrm>
          <a:prstGeom prst="rect">
            <a:avLst/>
          </a:prstGeom>
        </p:spPr>
        <p:txBody>
          <a:bodyPr anchor="t" rtlCol="false" tIns="0" lIns="0" bIns="0" rIns="0">
            <a:spAutoFit/>
          </a:bodyPr>
          <a:lstStyle/>
          <a:p>
            <a:pPr algn="ctr">
              <a:lnSpc>
                <a:spcPts val="6709"/>
              </a:lnSpc>
            </a:pPr>
            <a:r>
              <a:rPr lang="en-US" sz="5499">
                <a:solidFill>
                  <a:srgbClr val="FFFFFF"/>
                </a:solidFill>
                <a:latin typeface="Binate"/>
              </a:rPr>
              <a:t>WHO ARE OUR MOST IMPORTANT CUSTOMERS?</a:t>
            </a:r>
          </a:p>
        </p:txBody>
      </p:sp>
      <p:grpSp>
        <p:nvGrpSpPr>
          <p:cNvPr name="Group 19" id="19"/>
          <p:cNvGrpSpPr/>
          <p:nvPr/>
        </p:nvGrpSpPr>
        <p:grpSpPr>
          <a:xfrm rot="0">
            <a:off x="684811" y="607952"/>
            <a:ext cx="3287336" cy="870896"/>
            <a:chOff x="0" y="0"/>
            <a:chExt cx="2492785" cy="660400"/>
          </a:xfrm>
        </p:grpSpPr>
        <p:sp>
          <p:nvSpPr>
            <p:cNvPr name="Freeform 20" id="20"/>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1" id="21"/>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8"/>
            <a:stretch>
              <a:fillRect l="0" t="0" r="0" b="0"/>
            </a:stretch>
          </a:blipFill>
        </p:spPr>
      </p:sp>
      <p:sp>
        <p:nvSpPr>
          <p:cNvPr name="TextBox 22" id="22"/>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3298" y="4307021"/>
            <a:ext cx="18291298" cy="1253857"/>
            <a:chOff x="0" y="0"/>
            <a:chExt cx="6672715" cy="457411"/>
          </a:xfrm>
        </p:grpSpPr>
        <p:sp>
          <p:nvSpPr>
            <p:cNvPr name="Freeform 6" id="6"/>
            <p:cNvSpPr/>
            <p:nvPr/>
          </p:nvSpPr>
          <p:spPr>
            <a:xfrm flipH="false" flipV="false" rot="0">
              <a:off x="0" y="0"/>
              <a:ext cx="6672715" cy="457410"/>
            </a:xfrm>
            <a:custGeom>
              <a:avLst/>
              <a:gdLst/>
              <a:ahLst/>
              <a:cxnLst/>
              <a:rect r="r" b="b" t="t" l="l"/>
              <a:pathLst>
                <a:path h="457410" w="6672715">
                  <a:moveTo>
                    <a:pt x="0" y="0"/>
                  </a:moveTo>
                  <a:lnTo>
                    <a:pt x="6672715" y="0"/>
                  </a:lnTo>
                  <a:lnTo>
                    <a:pt x="6672715" y="457410"/>
                  </a:lnTo>
                  <a:lnTo>
                    <a:pt x="0" y="457410"/>
                  </a:lnTo>
                  <a:close/>
                </a:path>
              </a:pathLst>
            </a:custGeom>
            <a:solidFill>
              <a:srgbClr val="00BF63"/>
            </a:solidFill>
          </p:spPr>
        </p:sp>
      </p:grpSp>
      <p:grpSp>
        <p:nvGrpSpPr>
          <p:cNvPr name="Group 7" id="7"/>
          <p:cNvGrpSpPr/>
          <p:nvPr/>
        </p:nvGrpSpPr>
        <p:grpSpPr>
          <a:xfrm rot="0">
            <a:off x="1776726" y="3812245"/>
            <a:ext cx="4740237" cy="2243409"/>
            <a:chOff x="0" y="0"/>
            <a:chExt cx="6320315" cy="2991212"/>
          </a:xfrm>
        </p:grpSpPr>
        <p:pic>
          <p:nvPicPr>
            <p:cNvPr name="Picture 8" id="8"/>
            <p:cNvPicPr>
              <a:picLocks noChangeAspect="true"/>
            </p:cNvPicPr>
            <p:nvPr/>
          </p:nvPicPr>
          <p:blipFill>
            <a:blip r:embed="rId4"/>
            <a:srcRect l="0" t="18971" r="0" b="18971"/>
            <a:stretch>
              <a:fillRect/>
            </a:stretch>
          </p:blipFill>
          <p:spPr>
            <a:xfrm flipH="false" flipV="false">
              <a:off x="0" y="0"/>
              <a:ext cx="6320315" cy="2991212"/>
            </a:xfrm>
            <a:prstGeom prst="rect">
              <a:avLst/>
            </a:prstGeom>
          </p:spPr>
        </p:pic>
      </p:grpSp>
      <p:grpSp>
        <p:nvGrpSpPr>
          <p:cNvPr name="Group 9" id="9"/>
          <p:cNvGrpSpPr/>
          <p:nvPr/>
        </p:nvGrpSpPr>
        <p:grpSpPr>
          <a:xfrm rot="0">
            <a:off x="6773882" y="3812245"/>
            <a:ext cx="4740237" cy="2243409"/>
            <a:chOff x="0" y="0"/>
            <a:chExt cx="6320315" cy="2991212"/>
          </a:xfrm>
        </p:grpSpPr>
        <p:pic>
          <p:nvPicPr>
            <p:cNvPr name="Picture 10" id="10"/>
            <p:cNvPicPr>
              <a:picLocks noChangeAspect="true"/>
            </p:cNvPicPr>
            <p:nvPr/>
          </p:nvPicPr>
          <p:blipFill>
            <a:blip r:embed="rId5"/>
            <a:srcRect l="0" t="14549" r="0" b="14549"/>
            <a:stretch>
              <a:fillRect/>
            </a:stretch>
          </p:blipFill>
          <p:spPr>
            <a:xfrm flipH="false" flipV="false">
              <a:off x="0" y="0"/>
              <a:ext cx="6320315" cy="2991212"/>
            </a:xfrm>
            <a:prstGeom prst="rect">
              <a:avLst/>
            </a:prstGeom>
          </p:spPr>
        </p:pic>
      </p:grpSp>
      <p:grpSp>
        <p:nvGrpSpPr>
          <p:cNvPr name="Group 11" id="11"/>
          <p:cNvGrpSpPr/>
          <p:nvPr/>
        </p:nvGrpSpPr>
        <p:grpSpPr>
          <a:xfrm rot="0">
            <a:off x="11771037" y="3182259"/>
            <a:ext cx="5488263" cy="2873396"/>
            <a:chOff x="0" y="0"/>
            <a:chExt cx="7317684" cy="3831194"/>
          </a:xfrm>
        </p:grpSpPr>
        <p:pic>
          <p:nvPicPr>
            <p:cNvPr name="Picture 12" id="12"/>
            <p:cNvPicPr>
              <a:picLocks noChangeAspect="true"/>
            </p:cNvPicPr>
            <p:nvPr/>
          </p:nvPicPr>
          <p:blipFill>
            <a:blip r:embed="rId6"/>
            <a:srcRect l="0" t="3254" r="0" b="3254"/>
            <a:stretch>
              <a:fillRect/>
            </a:stretch>
          </p:blipFill>
          <p:spPr>
            <a:xfrm flipH="false" flipV="false">
              <a:off x="0" y="0"/>
              <a:ext cx="7317684" cy="3831194"/>
            </a:xfrm>
            <a:prstGeom prst="rect">
              <a:avLst/>
            </a:prstGeom>
          </p:spPr>
        </p:pic>
      </p:grpSp>
      <p:grpSp>
        <p:nvGrpSpPr>
          <p:cNvPr name="Group 13" id="13"/>
          <p:cNvGrpSpPr/>
          <p:nvPr/>
        </p:nvGrpSpPr>
        <p:grpSpPr>
          <a:xfrm rot="0">
            <a:off x="901677" y="1724246"/>
            <a:ext cx="1080030" cy="1080030"/>
            <a:chOff x="0" y="0"/>
            <a:chExt cx="6350000" cy="6350000"/>
          </a:xfrm>
        </p:grpSpPr>
        <p:sp>
          <p:nvSpPr>
            <p:cNvPr name="Freeform 14" id="1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15" id="15"/>
          <p:cNvGrpSpPr/>
          <p:nvPr/>
        </p:nvGrpSpPr>
        <p:grpSpPr>
          <a:xfrm rot="0">
            <a:off x="684811" y="607952"/>
            <a:ext cx="3287336" cy="870896"/>
            <a:chOff x="0" y="0"/>
            <a:chExt cx="2492785" cy="660400"/>
          </a:xfrm>
        </p:grpSpPr>
        <p:sp>
          <p:nvSpPr>
            <p:cNvPr name="Freeform 16" id="1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7" id="1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7"/>
            <a:stretch>
              <a:fillRect l="0" t="0" r="0" b="0"/>
            </a:stretch>
          </a:blipFill>
        </p:spPr>
      </p:sp>
      <p:sp>
        <p:nvSpPr>
          <p:cNvPr name="TextBox 18" id="18"/>
          <p:cNvSpPr txBox="true"/>
          <p:nvPr/>
        </p:nvSpPr>
        <p:spPr>
          <a:xfrm rot="0">
            <a:off x="2137257" y="7280275"/>
            <a:ext cx="4019175" cy="81661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Binate"/>
              </a:rPr>
              <a:t>As our primary customer segment, home gardeners form the backbone of our customer base</a:t>
            </a:r>
          </a:p>
        </p:txBody>
      </p:sp>
      <p:sp>
        <p:nvSpPr>
          <p:cNvPr name="TextBox 19" id="19"/>
          <p:cNvSpPr txBox="true"/>
          <p:nvPr/>
        </p:nvSpPr>
        <p:spPr>
          <a:xfrm rot="0">
            <a:off x="1776726" y="6593575"/>
            <a:ext cx="4740237" cy="40576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Binate Bold"/>
              </a:rPr>
              <a:t>Home Gardeners</a:t>
            </a:r>
          </a:p>
        </p:txBody>
      </p:sp>
      <p:sp>
        <p:nvSpPr>
          <p:cNvPr name="TextBox 20" id="20"/>
          <p:cNvSpPr txBox="true"/>
          <p:nvPr/>
        </p:nvSpPr>
        <p:spPr>
          <a:xfrm rot="0">
            <a:off x="7123578" y="7280275"/>
            <a:ext cx="4040845" cy="1092835"/>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Binate"/>
              </a:rPr>
              <a:t>Busy professionals who are passionate about gardening but have limited time for soil improvement are valuable customers.</a:t>
            </a:r>
          </a:p>
        </p:txBody>
      </p:sp>
      <p:sp>
        <p:nvSpPr>
          <p:cNvPr name="TextBox 21" id="21"/>
          <p:cNvSpPr txBox="true"/>
          <p:nvPr/>
        </p:nvSpPr>
        <p:spPr>
          <a:xfrm rot="0">
            <a:off x="6773882" y="6593575"/>
            <a:ext cx="4740237" cy="40576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Binate Bold"/>
              </a:rPr>
              <a:t>Busy Professionals:</a:t>
            </a:r>
          </a:p>
        </p:txBody>
      </p:sp>
      <p:sp>
        <p:nvSpPr>
          <p:cNvPr name="TextBox 22" id="22"/>
          <p:cNvSpPr txBox="true"/>
          <p:nvPr/>
        </p:nvSpPr>
        <p:spPr>
          <a:xfrm rot="0">
            <a:off x="12159033" y="7193966"/>
            <a:ext cx="4483413" cy="902919"/>
          </a:xfrm>
          <a:prstGeom prst="rect">
            <a:avLst/>
          </a:prstGeom>
        </p:spPr>
        <p:txBody>
          <a:bodyPr anchor="t" rtlCol="false" tIns="0" lIns="0" bIns="0" rIns="0">
            <a:spAutoFit/>
          </a:bodyPr>
          <a:lstStyle/>
          <a:p>
            <a:pPr algn="ctr">
              <a:lnSpc>
                <a:spcPts val="2485"/>
              </a:lnSpc>
              <a:spcBef>
                <a:spcPct val="0"/>
              </a:spcBef>
            </a:pPr>
            <a:r>
              <a:rPr lang="en-US" sz="1775">
                <a:solidFill>
                  <a:srgbClr val="FFFFFF"/>
                </a:solidFill>
                <a:latin typeface="Binate"/>
              </a:rPr>
              <a:t>Customers who prioritize sustainability and eco-friendly practices play a significant role in our business.</a:t>
            </a:r>
          </a:p>
        </p:txBody>
      </p:sp>
      <p:sp>
        <p:nvSpPr>
          <p:cNvPr name="TextBox 23" id="23"/>
          <p:cNvSpPr txBox="true"/>
          <p:nvPr/>
        </p:nvSpPr>
        <p:spPr>
          <a:xfrm rot="0">
            <a:off x="11771037" y="6424618"/>
            <a:ext cx="5259405" cy="454515"/>
          </a:xfrm>
          <a:prstGeom prst="rect">
            <a:avLst/>
          </a:prstGeom>
        </p:spPr>
        <p:txBody>
          <a:bodyPr anchor="t" rtlCol="false" tIns="0" lIns="0" bIns="0" rIns="0">
            <a:spAutoFit/>
          </a:bodyPr>
          <a:lstStyle/>
          <a:p>
            <a:pPr algn="ctr">
              <a:lnSpc>
                <a:spcPts val="3727"/>
              </a:lnSpc>
              <a:spcBef>
                <a:spcPct val="0"/>
              </a:spcBef>
            </a:pPr>
            <a:r>
              <a:rPr lang="en-US" sz="2662">
                <a:solidFill>
                  <a:srgbClr val="E14761"/>
                </a:solidFill>
                <a:latin typeface="Binate Bold"/>
              </a:rPr>
              <a:t>Eco-conscious Consumers</a:t>
            </a:r>
          </a:p>
        </p:txBody>
      </p:sp>
      <p:sp>
        <p:nvSpPr>
          <p:cNvPr name="TextBox 24" id="24"/>
          <p:cNvSpPr txBox="true"/>
          <p:nvPr/>
        </p:nvSpPr>
        <p:spPr>
          <a:xfrm rot="0">
            <a:off x="1173986" y="1837859"/>
            <a:ext cx="16734393" cy="843280"/>
          </a:xfrm>
          <a:prstGeom prst="rect">
            <a:avLst/>
          </a:prstGeom>
        </p:spPr>
        <p:txBody>
          <a:bodyPr anchor="t" rtlCol="false" tIns="0" lIns="0" bIns="0" rIns="0">
            <a:spAutoFit/>
          </a:bodyPr>
          <a:lstStyle/>
          <a:p>
            <a:pPr algn="ctr">
              <a:lnSpc>
                <a:spcPts val="6709"/>
              </a:lnSpc>
            </a:pPr>
            <a:r>
              <a:rPr lang="en-US" sz="5499">
                <a:solidFill>
                  <a:srgbClr val="FFFFFF"/>
                </a:solidFill>
                <a:latin typeface="Binate"/>
              </a:rPr>
              <a:t>WHO ARE OUR MOST IMPORTANT CUSTOMERS?</a:t>
            </a:r>
          </a:p>
        </p:txBody>
      </p:sp>
      <p:sp>
        <p:nvSpPr>
          <p:cNvPr name="TextBox 25" id="25"/>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5116592" y="503385"/>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sp>
        <p:nvSpPr>
          <p:cNvPr name="Freeform 9" id="9"/>
          <p:cNvSpPr/>
          <p:nvPr/>
        </p:nvSpPr>
        <p:spPr>
          <a:xfrm flipH="false" flipV="false" rot="0">
            <a:off x="1994990" y="2057400"/>
            <a:ext cx="14450646" cy="8229600"/>
          </a:xfrm>
          <a:custGeom>
            <a:avLst/>
            <a:gdLst/>
            <a:ahLst/>
            <a:cxnLst/>
            <a:rect r="r" b="b" t="t" l="l"/>
            <a:pathLst>
              <a:path h="8229600" w="14450646">
                <a:moveTo>
                  <a:pt x="0" y="0"/>
                </a:moveTo>
                <a:lnTo>
                  <a:pt x="14450647" y="0"/>
                </a:lnTo>
                <a:lnTo>
                  <a:pt x="14450647" y="8229600"/>
                </a:lnTo>
                <a:lnTo>
                  <a:pt x="0" y="8229600"/>
                </a:lnTo>
                <a:lnTo>
                  <a:pt x="0" y="0"/>
                </a:lnTo>
                <a:close/>
              </a:path>
            </a:pathLst>
          </a:custGeom>
          <a:blipFill>
            <a:blip r:embed="rId3"/>
            <a:stretch>
              <a:fillRect l="0" t="-8531" r="0" b="-8531"/>
            </a:stretch>
          </a:blipFill>
        </p:spPr>
      </p:sp>
      <p:sp>
        <p:nvSpPr>
          <p:cNvPr name="TextBox 10" id="10"/>
          <p:cNvSpPr txBox="true"/>
          <p:nvPr/>
        </p:nvSpPr>
        <p:spPr>
          <a:xfrm rot="0">
            <a:off x="5116592" y="588770"/>
            <a:ext cx="5899518" cy="843280"/>
          </a:xfrm>
          <a:prstGeom prst="rect">
            <a:avLst/>
          </a:prstGeom>
        </p:spPr>
        <p:txBody>
          <a:bodyPr anchor="t" rtlCol="false" tIns="0" lIns="0" bIns="0" rIns="0">
            <a:spAutoFit/>
          </a:bodyPr>
          <a:lstStyle/>
          <a:p>
            <a:pPr algn="ctr">
              <a:lnSpc>
                <a:spcPts val="6709"/>
              </a:lnSpc>
            </a:pPr>
            <a:r>
              <a:rPr lang="en-US" sz="5499">
                <a:solidFill>
                  <a:srgbClr val="FFFFFF"/>
                </a:solidFill>
                <a:latin typeface="Binate"/>
              </a:rPr>
              <a:t>DISTRIBUTION</a:t>
            </a:r>
          </a:p>
        </p:txBody>
      </p:sp>
      <p:sp>
        <p:nvSpPr>
          <p:cNvPr name="TextBox 11" id="11"/>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5116592" y="503385"/>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sp>
        <p:nvSpPr>
          <p:cNvPr name="AutoShape 9" id="9"/>
          <p:cNvSpPr/>
          <p:nvPr/>
        </p:nvSpPr>
        <p:spPr>
          <a:xfrm flipV="true">
            <a:off x="7707630" y="3048000"/>
            <a:ext cx="2299059" cy="6210300"/>
          </a:xfrm>
          <a:prstGeom prst="line">
            <a:avLst/>
          </a:prstGeom>
          <a:ln cap="flat" w="95250">
            <a:solidFill>
              <a:srgbClr val="00BF63"/>
            </a:solidFill>
            <a:prstDash val="solid"/>
            <a:headEnd type="none" len="sm" w="sm"/>
            <a:tailEnd type="none" len="sm" w="sm"/>
          </a:ln>
        </p:spPr>
      </p:sp>
      <p:sp>
        <p:nvSpPr>
          <p:cNvPr name="Freeform 10" id="10"/>
          <p:cNvSpPr/>
          <p:nvPr/>
        </p:nvSpPr>
        <p:spPr>
          <a:xfrm flipH="false" flipV="false" rot="0">
            <a:off x="3228518" y="8603447"/>
            <a:ext cx="3776147" cy="796424"/>
          </a:xfrm>
          <a:custGeom>
            <a:avLst/>
            <a:gdLst/>
            <a:ahLst/>
            <a:cxnLst/>
            <a:rect r="r" b="b" t="t" l="l"/>
            <a:pathLst>
              <a:path h="796424" w="3776147">
                <a:moveTo>
                  <a:pt x="0" y="0"/>
                </a:moveTo>
                <a:lnTo>
                  <a:pt x="3776148" y="0"/>
                </a:lnTo>
                <a:lnTo>
                  <a:pt x="3776148" y="796424"/>
                </a:lnTo>
                <a:lnTo>
                  <a:pt x="0" y="796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22283" y="8603447"/>
            <a:ext cx="3776147" cy="796424"/>
          </a:xfrm>
          <a:custGeom>
            <a:avLst/>
            <a:gdLst/>
            <a:ahLst/>
            <a:cxnLst/>
            <a:rect r="r" b="b" t="t" l="l"/>
            <a:pathLst>
              <a:path h="796424" w="3776147">
                <a:moveTo>
                  <a:pt x="0" y="0"/>
                </a:moveTo>
                <a:lnTo>
                  <a:pt x="3776147" y="0"/>
                </a:lnTo>
                <a:lnTo>
                  <a:pt x="3776147" y="796424"/>
                </a:lnTo>
                <a:lnTo>
                  <a:pt x="0" y="796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4523329" y="493860"/>
            <a:ext cx="10966720" cy="843280"/>
          </a:xfrm>
          <a:prstGeom prst="rect">
            <a:avLst/>
          </a:prstGeom>
        </p:spPr>
        <p:txBody>
          <a:bodyPr anchor="t" rtlCol="false" tIns="0" lIns="0" bIns="0" rIns="0">
            <a:spAutoFit/>
          </a:bodyPr>
          <a:lstStyle/>
          <a:p>
            <a:pPr algn="ctr">
              <a:lnSpc>
                <a:spcPts val="6709"/>
              </a:lnSpc>
            </a:pPr>
            <a:r>
              <a:rPr lang="en-US" sz="5499">
                <a:solidFill>
                  <a:srgbClr val="FFFFFF"/>
                </a:solidFill>
                <a:latin typeface="Binate"/>
              </a:rPr>
              <a:t>MARKET CAPITALIZATION</a:t>
            </a:r>
          </a:p>
        </p:txBody>
      </p:sp>
      <p:sp>
        <p:nvSpPr>
          <p:cNvPr name="TextBox 13" id="1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Freeform 14" id="14"/>
          <p:cNvSpPr/>
          <p:nvPr/>
        </p:nvSpPr>
        <p:spPr>
          <a:xfrm flipH="false" flipV="false" rot="-10800000">
            <a:off x="13483153" y="8603447"/>
            <a:ext cx="3776147" cy="796424"/>
          </a:xfrm>
          <a:custGeom>
            <a:avLst/>
            <a:gdLst/>
            <a:ahLst/>
            <a:cxnLst/>
            <a:rect r="r" b="b" t="t" l="l"/>
            <a:pathLst>
              <a:path h="796424" w="3776147">
                <a:moveTo>
                  <a:pt x="0" y="0"/>
                </a:moveTo>
                <a:lnTo>
                  <a:pt x="3776147" y="0"/>
                </a:lnTo>
                <a:lnTo>
                  <a:pt x="3776147" y="796424"/>
                </a:lnTo>
                <a:lnTo>
                  <a:pt x="0" y="796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301510" y="8603447"/>
            <a:ext cx="3776147" cy="796424"/>
          </a:xfrm>
          <a:custGeom>
            <a:avLst/>
            <a:gdLst/>
            <a:ahLst/>
            <a:cxnLst/>
            <a:rect r="r" b="b" t="t" l="l"/>
            <a:pathLst>
              <a:path h="796424" w="3776147">
                <a:moveTo>
                  <a:pt x="0" y="0"/>
                </a:moveTo>
                <a:lnTo>
                  <a:pt x="3776147" y="0"/>
                </a:lnTo>
                <a:lnTo>
                  <a:pt x="3776147" y="796424"/>
                </a:lnTo>
                <a:lnTo>
                  <a:pt x="0" y="7964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842231" y="7239342"/>
            <a:ext cx="4534495"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Raw Material: </a:t>
            </a:r>
            <a:r>
              <a:rPr lang="en-US" sz="2599">
                <a:solidFill>
                  <a:srgbClr val="FF0065"/>
                </a:solidFill>
                <a:latin typeface="Binate Bold"/>
              </a:rPr>
              <a:t>60k/month</a:t>
            </a:r>
          </a:p>
        </p:txBody>
      </p:sp>
      <p:sp>
        <p:nvSpPr>
          <p:cNvPr name="TextBox 17" id="17"/>
          <p:cNvSpPr txBox="true"/>
          <p:nvPr/>
        </p:nvSpPr>
        <p:spPr>
          <a:xfrm rot="0">
            <a:off x="851533" y="3574637"/>
            <a:ext cx="7499747"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Manufacturing and Packaging: </a:t>
            </a:r>
            <a:r>
              <a:rPr lang="en-US" sz="2599">
                <a:solidFill>
                  <a:srgbClr val="FF0065"/>
                </a:solidFill>
                <a:latin typeface="Binate Bold"/>
              </a:rPr>
              <a:t>175k/month</a:t>
            </a:r>
          </a:p>
        </p:txBody>
      </p:sp>
      <p:sp>
        <p:nvSpPr>
          <p:cNvPr name="TextBox 18" id="18"/>
          <p:cNvSpPr txBox="true"/>
          <p:nvPr/>
        </p:nvSpPr>
        <p:spPr>
          <a:xfrm rot="0">
            <a:off x="924905" y="4261073"/>
            <a:ext cx="6990308"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Marketing and Adverstising: </a:t>
            </a:r>
            <a:r>
              <a:rPr lang="en-US" sz="2599">
                <a:solidFill>
                  <a:srgbClr val="FF0065"/>
                </a:solidFill>
                <a:latin typeface="Binate Bold"/>
              </a:rPr>
              <a:t>50k/month</a:t>
            </a:r>
          </a:p>
        </p:txBody>
      </p:sp>
      <p:sp>
        <p:nvSpPr>
          <p:cNvPr name="TextBox 19" id="19"/>
          <p:cNvSpPr txBox="true"/>
          <p:nvPr/>
        </p:nvSpPr>
        <p:spPr>
          <a:xfrm rot="0">
            <a:off x="924905" y="5790270"/>
            <a:ext cx="5429994"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Salaries &amp; Benefits: </a:t>
            </a:r>
            <a:r>
              <a:rPr lang="en-US" sz="2599">
                <a:solidFill>
                  <a:srgbClr val="FF0065"/>
                </a:solidFill>
                <a:latin typeface="Binate Bold"/>
              </a:rPr>
              <a:t>60k/month</a:t>
            </a:r>
          </a:p>
        </p:txBody>
      </p:sp>
      <p:sp>
        <p:nvSpPr>
          <p:cNvPr name="TextBox 20" id="20"/>
          <p:cNvSpPr txBox="true"/>
          <p:nvPr/>
        </p:nvSpPr>
        <p:spPr>
          <a:xfrm rot="0">
            <a:off x="851533" y="6552906"/>
            <a:ext cx="5147518"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Operational Cost: </a:t>
            </a:r>
            <a:r>
              <a:rPr lang="en-US" sz="2599">
                <a:solidFill>
                  <a:srgbClr val="FF0065"/>
                </a:solidFill>
                <a:latin typeface="Binate Bold"/>
              </a:rPr>
              <a:t>40k/Month</a:t>
            </a:r>
          </a:p>
        </p:txBody>
      </p:sp>
      <p:sp>
        <p:nvSpPr>
          <p:cNvPr name="TextBox 21" id="21"/>
          <p:cNvSpPr txBox="true"/>
          <p:nvPr/>
        </p:nvSpPr>
        <p:spPr>
          <a:xfrm rot="0">
            <a:off x="1407482" y="8720671"/>
            <a:ext cx="4774109" cy="504826"/>
          </a:xfrm>
          <a:prstGeom prst="rect">
            <a:avLst/>
          </a:prstGeom>
        </p:spPr>
        <p:txBody>
          <a:bodyPr anchor="t" rtlCol="false" tIns="0" lIns="0" bIns="0" rIns="0">
            <a:spAutoFit/>
          </a:bodyPr>
          <a:lstStyle/>
          <a:p>
            <a:pPr algn="ctr">
              <a:lnSpc>
                <a:spcPts val="4199"/>
              </a:lnSpc>
              <a:spcBef>
                <a:spcPct val="0"/>
              </a:spcBef>
            </a:pPr>
            <a:r>
              <a:rPr lang="en-US" sz="2999">
                <a:solidFill>
                  <a:srgbClr val="161A12"/>
                </a:solidFill>
                <a:latin typeface="Binate Bold"/>
              </a:rPr>
              <a:t>Total Cost: 435k/Month</a:t>
            </a:r>
          </a:p>
        </p:txBody>
      </p:sp>
      <p:sp>
        <p:nvSpPr>
          <p:cNvPr name="TextBox 22" id="22"/>
          <p:cNvSpPr txBox="true"/>
          <p:nvPr/>
        </p:nvSpPr>
        <p:spPr>
          <a:xfrm rot="0">
            <a:off x="10479592" y="8819514"/>
            <a:ext cx="6553944" cy="438786"/>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Binate Bold"/>
              </a:rPr>
              <a:t>Projected Monthly Profit:105k/month</a:t>
            </a:r>
          </a:p>
        </p:txBody>
      </p:sp>
      <p:sp>
        <p:nvSpPr>
          <p:cNvPr name="TextBox 23" id="23"/>
          <p:cNvSpPr txBox="true"/>
          <p:nvPr/>
        </p:nvSpPr>
        <p:spPr>
          <a:xfrm rot="0">
            <a:off x="10330640" y="3574637"/>
            <a:ext cx="4557712"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Cost Of </a:t>
            </a:r>
            <a:r>
              <a:rPr lang="en-US" sz="2599">
                <a:solidFill>
                  <a:srgbClr val="FBFCFC"/>
                </a:solidFill>
                <a:latin typeface="Binate Bold"/>
              </a:rPr>
              <a:t>Single</a:t>
            </a:r>
            <a:r>
              <a:rPr lang="en-US" sz="2599">
                <a:solidFill>
                  <a:srgbClr val="00BE62"/>
                </a:solidFill>
                <a:latin typeface="Binate Bold"/>
              </a:rPr>
              <a:t> </a:t>
            </a:r>
            <a:r>
              <a:rPr lang="en-US" sz="2599">
                <a:solidFill>
                  <a:srgbClr val="FBFCFC"/>
                </a:solidFill>
                <a:latin typeface="Binate Bold"/>
              </a:rPr>
              <a:t>Stick</a:t>
            </a:r>
            <a:r>
              <a:rPr lang="en-US" sz="2599">
                <a:solidFill>
                  <a:srgbClr val="00BE62"/>
                </a:solidFill>
                <a:latin typeface="Binate Bold"/>
              </a:rPr>
              <a:t>: Rs</a:t>
            </a:r>
            <a:r>
              <a:rPr lang="en-US" sz="2599">
                <a:solidFill>
                  <a:srgbClr val="169D53"/>
                </a:solidFill>
                <a:latin typeface="Binate Bold"/>
              </a:rPr>
              <a:t>. 60</a:t>
            </a:r>
          </a:p>
        </p:txBody>
      </p:sp>
      <p:sp>
        <p:nvSpPr>
          <p:cNvPr name="TextBox 24" id="24"/>
          <p:cNvSpPr txBox="true"/>
          <p:nvPr/>
        </p:nvSpPr>
        <p:spPr>
          <a:xfrm rot="0">
            <a:off x="10396984" y="4261073"/>
            <a:ext cx="5046018"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Cost Of a dozen stick:  </a:t>
            </a:r>
            <a:r>
              <a:rPr lang="en-US" sz="2599">
                <a:solidFill>
                  <a:srgbClr val="00BE62"/>
                </a:solidFill>
                <a:latin typeface="Binate Bold"/>
              </a:rPr>
              <a:t>Rs. 720</a:t>
            </a:r>
          </a:p>
        </p:txBody>
      </p:sp>
      <p:sp>
        <p:nvSpPr>
          <p:cNvPr name="TextBox 25" id="25"/>
          <p:cNvSpPr txBox="true"/>
          <p:nvPr/>
        </p:nvSpPr>
        <p:spPr>
          <a:xfrm rot="0">
            <a:off x="10315886" y="6480632"/>
            <a:ext cx="6814096"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Projected Sell of GreenStick: </a:t>
            </a:r>
            <a:r>
              <a:rPr lang="en-US" sz="2599">
                <a:solidFill>
                  <a:srgbClr val="00BE62"/>
                </a:solidFill>
                <a:latin typeface="Binate Bold"/>
              </a:rPr>
              <a:t>900 Dozen</a:t>
            </a:r>
          </a:p>
        </p:txBody>
      </p:sp>
      <p:sp>
        <p:nvSpPr>
          <p:cNvPr name="TextBox 26" id="26"/>
          <p:cNvSpPr txBox="true"/>
          <p:nvPr/>
        </p:nvSpPr>
        <p:spPr>
          <a:xfrm rot="0">
            <a:off x="10288637" y="7167068"/>
            <a:ext cx="5881836"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Total Projected Sale: </a:t>
            </a:r>
            <a:r>
              <a:rPr lang="en-US" sz="2599">
                <a:solidFill>
                  <a:srgbClr val="00BE62"/>
                </a:solidFill>
                <a:latin typeface="Binate Bold"/>
              </a:rPr>
              <a:t>540k/Month</a:t>
            </a:r>
          </a:p>
        </p:txBody>
      </p:sp>
      <p:sp>
        <p:nvSpPr>
          <p:cNvPr name="TextBox 27" id="27"/>
          <p:cNvSpPr txBox="true"/>
          <p:nvPr/>
        </p:nvSpPr>
        <p:spPr>
          <a:xfrm rot="0">
            <a:off x="10330640" y="5790270"/>
            <a:ext cx="6696224"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Cost Of a dozen stick(For Dist):  </a:t>
            </a:r>
            <a:r>
              <a:rPr lang="en-US" sz="2599">
                <a:solidFill>
                  <a:srgbClr val="00BE62"/>
                </a:solidFill>
                <a:latin typeface="Binate Bold"/>
              </a:rPr>
              <a:t>Rs. 600</a:t>
            </a:r>
          </a:p>
        </p:txBody>
      </p:sp>
      <p:sp>
        <p:nvSpPr>
          <p:cNvPr name="TextBox 28" id="28"/>
          <p:cNvSpPr txBox="true"/>
          <p:nvPr/>
        </p:nvSpPr>
        <p:spPr>
          <a:xfrm rot="0">
            <a:off x="10315886" y="5027634"/>
            <a:ext cx="6107460"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Cost Of </a:t>
            </a:r>
            <a:r>
              <a:rPr lang="en-US" sz="2599">
                <a:solidFill>
                  <a:srgbClr val="FBFCFC"/>
                </a:solidFill>
                <a:latin typeface="Binate Bold"/>
              </a:rPr>
              <a:t>Single</a:t>
            </a:r>
            <a:r>
              <a:rPr lang="en-US" sz="2599">
                <a:solidFill>
                  <a:srgbClr val="00BE62"/>
                </a:solidFill>
                <a:latin typeface="Binate Bold"/>
              </a:rPr>
              <a:t> </a:t>
            </a:r>
            <a:r>
              <a:rPr lang="en-US" sz="2599">
                <a:solidFill>
                  <a:srgbClr val="FBFCFC"/>
                </a:solidFill>
                <a:latin typeface="Binate Bold"/>
              </a:rPr>
              <a:t>Stick(for Dist)</a:t>
            </a:r>
            <a:r>
              <a:rPr lang="en-US" sz="2599">
                <a:solidFill>
                  <a:srgbClr val="00BE62"/>
                </a:solidFill>
                <a:latin typeface="Binate Bold"/>
              </a:rPr>
              <a:t>: Rs</a:t>
            </a:r>
            <a:r>
              <a:rPr lang="en-US" sz="2599">
                <a:solidFill>
                  <a:srgbClr val="169D53"/>
                </a:solidFill>
                <a:latin typeface="Binate Bold"/>
              </a:rPr>
              <a:t>. 50</a:t>
            </a:r>
          </a:p>
        </p:txBody>
      </p:sp>
      <p:sp>
        <p:nvSpPr>
          <p:cNvPr name="TextBox 29" id="29"/>
          <p:cNvSpPr txBox="true"/>
          <p:nvPr/>
        </p:nvSpPr>
        <p:spPr>
          <a:xfrm rot="0">
            <a:off x="908534" y="5027634"/>
            <a:ext cx="6876306" cy="43878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Binate Bold"/>
              </a:rPr>
              <a:t>Distribution Cost Montly      : </a:t>
            </a:r>
            <a:r>
              <a:rPr lang="en-US" sz="2599">
                <a:solidFill>
                  <a:srgbClr val="FF0065"/>
                </a:solidFill>
                <a:latin typeface="Binate Bold"/>
              </a:rPr>
              <a:t>50k/month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9726055" y="0"/>
            <a:ext cx="8561945" cy="10287000"/>
            <a:chOff x="0" y="0"/>
            <a:chExt cx="11415927" cy="13716000"/>
          </a:xfrm>
        </p:grpSpPr>
        <p:pic>
          <p:nvPicPr>
            <p:cNvPr name="Picture 3" id="3"/>
            <p:cNvPicPr>
              <a:picLocks noChangeAspect="true"/>
            </p:cNvPicPr>
            <p:nvPr/>
          </p:nvPicPr>
          <p:blipFill>
            <a:blip r:embed="rId2"/>
            <a:srcRect l="0" t="9575" r="0" b="9575"/>
            <a:stretch>
              <a:fillRect/>
            </a:stretch>
          </p:blipFill>
          <p:spPr>
            <a:xfrm flipH="false" flipV="false">
              <a:off x="0" y="0"/>
              <a:ext cx="11415927" cy="13716000"/>
            </a:xfrm>
            <a:prstGeom prst="rect">
              <a:avLst/>
            </a:prstGeom>
          </p:spPr>
        </p:pic>
      </p:gr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1561886" y="2966804"/>
            <a:ext cx="1080030" cy="1080030"/>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8" id="8"/>
          <p:cNvGrpSpPr/>
          <p:nvPr/>
        </p:nvGrpSpPr>
        <p:grpSpPr>
          <a:xfrm rot="0">
            <a:off x="684811" y="607952"/>
            <a:ext cx="3287336" cy="870896"/>
            <a:chOff x="0" y="0"/>
            <a:chExt cx="2492785" cy="660400"/>
          </a:xfrm>
        </p:grpSpPr>
        <p:sp>
          <p:nvSpPr>
            <p:cNvPr name="Freeform 9" id="9"/>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0" id="10"/>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3"/>
            <a:stretch>
              <a:fillRect l="0" t="0" r="0" b="0"/>
            </a:stretch>
          </a:blipFill>
        </p:spPr>
      </p:sp>
      <p:sp>
        <p:nvSpPr>
          <p:cNvPr name="Freeform 11" id="11"/>
          <p:cNvSpPr/>
          <p:nvPr/>
        </p:nvSpPr>
        <p:spPr>
          <a:xfrm flipH="false" flipV="false" rot="0">
            <a:off x="1790" y="6908976"/>
            <a:ext cx="2854430" cy="3378024"/>
          </a:xfrm>
          <a:custGeom>
            <a:avLst/>
            <a:gdLst/>
            <a:ahLst/>
            <a:cxnLst/>
            <a:rect r="r" b="b" t="t" l="l"/>
            <a:pathLst>
              <a:path h="3378024" w="2854430">
                <a:moveTo>
                  <a:pt x="0" y="0"/>
                </a:moveTo>
                <a:lnTo>
                  <a:pt x="2854430" y="0"/>
                </a:lnTo>
                <a:lnTo>
                  <a:pt x="2854430" y="3378024"/>
                </a:lnTo>
                <a:lnTo>
                  <a:pt x="0" y="3378024"/>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101901" y="2957279"/>
            <a:ext cx="6007902"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INTRODUCTION</a:t>
            </a:r>
          </a:p>
        </p:txBody>
      </p:sp>
      <p:sp>
        <p:nvSpPr>
          <p:cNvPr name="TextBox 13" id="13"/>
          <p:cNvSpPr txBox="true"/>
          <p:nvPr/>
        </p:nvSpPr>
        <p:spPr>
          <a:xfrm rot="0">
            <a:off x="1173986" y="4621321"/>
            <a:ext cx="7271213" cy="2211940"/>
          </a:xfrm>
          <a:prstGeom prst="rect">
            <a:avLst/>
          </a:prstGeom>
        </p:spPr>
        <p:txBody>
          <a:bodyPr anchor="t" rtlCol="false" tIns="0" lIns="0" bIns="0" rIns="0">
            <a:spAutoFit/>
          </a:bodyPr>
          <a:lstStyle/>
          <a:p>
            <a:pPr>
              <a:lnSpc>
                <a:spcPts val="3557"/>
              </a:lnSpc>
            </a:pPr>
            <a:r>
              <a:rPr lang="en-US" sz="2540">
                <a:solidFill>
                  <a:srgbClr val="FFFFFF"/>
                </a:solidFill>
                <a:latin typeface="Binate"/>
              </a:rPr>
              <a:t>As a startup focused on providing compost sticks for improving soil fertility, we aim to solve several customer problems and meet specific needs.</a:t>
            </a:r>
          </a:p>
          <a:p>
            <a:pPr>
              <a:lnSpc>
                <a:spcPts val="3557"/>
              </a:lnSpc>
              <a:spcBef>
                <a:spcPct val="0"/>
              </a:spcBef>
            </a:pPr>
          </a:p>
        </p:txBody>
      </p:sp>
      <p:sp>
        <p:nvSpPr>
          <p:cNvPr name="TextBox 14" id="14"/>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15" id="15"/>
          <p:cNvSpPr txBox="true"/>
          <p:nvPr/>
        </p:nvSpPr>
        <p:spPr>
          <a:xfrm rot="0">
            <a:off x="1173986" y="6870876"/>
            <a:ext cx="7271213" cy="3107290"/>
          </a:xfrm>
          <a:prstGeom prst="rect">
            <a:avLst/>
          </a:prstGeom>
        </p:spPr>
        <p:txBody>
          <a:bodyPr anchor="t" rtlCol="false" tIns="0" lIns="0" bIns="0" rIns="0">
            <a:spAutoFit/>
          </a:bodyPr>
          <a:lstStyle/>
          <a:p>
            <a:pPr>
              <a:lnSpc>
                <a:spcPts val="3557"/>
              </a:lnSpc>
            </a:pPr>
            <a:r>
              <a:rPr lang="en-US" sz="2540">
                <a:solidFill>
                  <a:srgbClr val="FFFFFF"/>
                </a:solidFill>
                <a:latin typeface="Binate"/>
              </a:rPr>
              <a:t>Our compost sticks fulfill the need for a balanced and efficient soil nutrition solution that promotes healthy plant growth. They combine chemical substances and natural nutrients, ensuring the soil receives optimal nutrition.</a:t>
            </a:r>
          </a:p>
          <a:p>
            <a:pPr>
              <a:lnSpc>
                <a:spcPts val="3557"/>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61A12"/>
        </a:solidFill>
      </p:bgPr>
    </p:bg>
    <p:spTree>
      <p:nvGrpSpPr>
        <p:cNvPr id="1" name=""/>
        <p:cNvGrpSpPr/>
        <p:nvPr/>
      </p:nvGrpSpPr>
      <p:grpSpPr>
        <a:xfrm>
          <a:off x="0" y="0"/>
          <a:ext cx="0" cy="0"/>
          <a:chOff x="0" y="0"/>
          <a:chExt cx="0" cy="0"/>
        </a:xfrm>
      </p:grpSpPr>
      <p:grpSp>
        <p:nvGrpSpPr>
          <p:cNvPr name="Group 2" id="2"/>
          <p:cNvGrpSpPr/>
          <p:nvPr/>
        </p:nvGrpSpPr>
        <p:grpSpPr>
          <a:xfrm rot="0">
            <a:off x="575051" y="0"/>
            <a:ext cx="17137897" cy="2055261"/>
            <a:chOff x="0" y="0"/>
            <a:chExt cx="6376990" cy="764760"/>
          </a:xfrm>
        </p:grpSpPr>
        <p:sp>
          <p:nvSpPr>
            <p:cNvPr name="Freeform 3" id="3"/>
            <p:cNvSpPr/>
            <p:nvPr/>
          </p:nvSpPr>
          <p:spPr>
            <a:xfrm flipH="false" flipV="false" rot="0">
              <a:off x="0" y="0"/>
              <a:ext cx="6376990" cy="764760"/>
            </a:xfrm>
            <a:custGeom>
              <a:avLst/>
              <a:gdLst/>
              <a:ahLst/>
              <a:cxnLst/>
              <a:rect r="r" b="b" t="t" l="l"/>
              <a:pathLst>
                <a:path h="764760" w="6376990">
                  <a:moveTo>
                    <a:pt x="0" y="0"/>
                  </a:moveTo>
                  <a:lnTo>
                    <a:pt x="6376990" y="0"/>
                  </a:lnTo>
                  <a:lnTo>
                    <a:pt x="6376990" y="764760"/>
                  </a:lnTo>
                  <a:lnTo>
                    <a:pt x="0" y="764760"/>
                  </a:lnTo>
                  <a:close/>
                </a:path>
              </a:pathLst>
            </a:custGeom>
            <a:solidFill>
              <a:srgbClr val="1B1A1A"/>
            </a:solidFill>
          </p:spPr>
        </p:sp>
      </p:grpSp>
      <p:sp>
        <p:nvSpPr>
          <p:cNvPr name="Freeform 4" id="4"/>
          <p:cNvSpPr/>
          <p:nvPr/>
        </p:nvSpPr>
        <p:spPr>
          <a:xfrm flipH="false" flipV="false" rot="0">
            <a:off x="7932618" y="1426259"/>
            <a:ext cx="1837773" cy="277337"/>
          </a:xfrm>
          <a:custGeom>
            <a:avLst/>
            <a:gdLst/>
            <a:ahLst/>
            <a:cxnLst/>
            <a:rect r="r" b="b" t="t" l="l"/>
            <a:pathLst>
              <a:path h="277337" w="1837773">
                <a:moveTo>
                  <a:pt x="0" y="0"/>
                </a:moveTo>
                <a:lnTo>
                  <a:pt x="1837773" y="0"/>
                </a:lnTo>
                <a:lnTo>
                  <a:pt x="1837773" y="277337"/>
                </a:lnTo>
                <a:lnTo>
                  <a:pt x="0" y="277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943488" y="1426259"/>
            <a:ext cx="1837773" cy="277337"/>
          </a:xfrm>
          <a:custGeom>
            <a:avLst/>
            <a:gdLst/>
            <a:ahLst/>
            <a:cxnLst/>
            <a:rect r="r" b="b" t="t" l="l"/>
            <a:pathLst>
              <a:path h="277337" w="1837773">
                <a:moveTo>
                  <a:pt x="0" y="0"/>
                </a:moveTo>
                <a:lnTo>
                  <a:pt x="1837774" y="0"/>
                </a:lnTo>
                <a:lnTo>
                  <a:pt x="1837774" y="277337"/>
                </a:lnTo>
                <a:lnTo>
                  <a:pt x="0" y="277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66642" y="1426259"/>
            <a:ext cx="1837773" cy="277337"/>
          </a:xfrm>
          <a:custGeom>
            <a:avLst/>
            <a:gdLst/>
            <a:ahLst/>
            <a:cxnLst/>
            <a:rect r="r" b="b" t="t" l="l"/>
            <a:pathLst>
              <a:path h="277337" w="1837773">
                <a:moveTo>
                  <a:pt x="0" y="0"/>
                </a:moveTo>
                <a:lnTo>
                  <a:pt x="1837774" y="0"/>
                </a:lnTo>
                <a:lnTo>
                  <a:pt x="1837774" y="277337"/>
                </a:lnTo>
                <a:lnTo>
                  <a:pt x="0" y="277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438558" y="2842128"/>
            <a:ext cx="2648143" cy="2301372"/>
            <a:chOff x="0" y="0"/>
            <a:chExt cx="985371" cy="856338"/>
          </a:xfrm>
        </p:grpSpPr>
        <p:sp>
          <p:nvSpPr>
            <p:cNvPr name="Freeform 8" id="8"/>
            <p:cNvSpPr/>
            <p:nvPr/>
          </p:nvSpPr>
          <p:spPr>
            <a:xfrm flipH="false" flipV="false" rot="0">
              <a:off x="0" y="0"/>
              <a:ext cx="985371" cy="856338"/>
            </a:xfrm>
            <a:custGeom>
              <a:avLst/>
              <a:gdLst/>
              <a:ahLst/>
              <a:cxnLst/>
              <a:rect r="r" b="b" t="t" l="l"/>
              <a:pathLst>
                <a:path h="856338" w="985371">
                  <a:moveTo>
                    <a:pt x="0" y="0"/>
                  </a:moveTo>
                  <a:lnTo>
                    <a:pt x="985371" y="0"/>
                  </a:lnTo>
                  <a:lnTo>
                    <a:pt x="985371" y="856338"/>
                  </a:lnTo>
                  <a:lnTo>
                    <a:pt x="0" y="856338"/>
                  </a:lnTo>
                  <a:close/>
                </a:path>
              </a:pathLst>
            </a:custGeom>
            <a:solidFill>
              <a:srgbClr val="00BF63"/>
            </a:solidFill>
          </p:spPr>
        </p:sp>
      </p:grpSp>
      <p:grpSp>
        <p:nvGrpSpPr>
          <p:cNvPr name="Group 9" id="9"/>
          <p:cNvGrpSpPr/>
          <p:nvPr/>
        </p:nvGrpSpPr>
        <p:grpSpPr>
          <a:xfrm rot="0">
            <a:off x="15064789" y="2842128"/>
            <a:ext cx="3052955" cy="3170739"/>
            <a:chOff x="0" y="0"/>
            <a:chExt cx="1136001" cy="1179828"/>
          </a:xfrm>
        </p:grpSpPr>
        <p:sp>
          <p:nvSpPr>
            <p:cNvPr name="Freeform 10" id="10"/>
            <p:cNvSpPr/>
            <p:nvPr/>
          </p:nvSpPr>
          <p:spPr>
            <a:xfrm flipH="false" flipV="false" rot="0">
              <a:off x="0" y="0"/>
              <a:ext cx="1136001" cy="1179828"/>
            </a:xfrm>
            <a:custGeom>
              <a:avLst/>
              <a:gdLst/>
              <a:ahLst/>
              <a:cxnLst/>
              <a:rect r="r" b="b" t="t" l="l"/>
              <a:pathLst>
                <a:path h="1179828" w="1136001">
                  <a:moveTo>
                    <a:pt x="0" y="0"/>
                  </a:moveTo>
                  <a:lnTo>
                    <a:pt x="1136001" y="0"/>
                  </a:lnTo>
                  <a:lnTo>
                    <a:pt x="1136001" y="1179828"/>
                  </a:lnTo>
                  <a:lnTo>
                    <a:pt x="0" y="1179828"/>
                  </a:lnTo>
                  <a:close/>
                </a:path>
              </a:pathLst>
            </a:custGeom>
            <a:solidFill>
              <a:srgbClr val="00BF63"/>
            </a:solidFill>
          </p:spPr>
        </p:sp>
      </p:grpSp>
      <p:grpSp>
        <p:nvGrpSpPr>
          <p:cNvPr name="Group 11" id="11"/>
          <p:cNvGrpSpPr/>
          <p:nvPr/>
        </p:nvGrpSpPr>
        <p:grpSpPr>
          <a:xfrm rot="0">
            <a:off x="6308304" y="2842128"/>
            <a:ext cx="5671392" cy="3957692"/>
            <a:chOff x="0" y="0"/>
            <a:chExt cx="2110318" cy="1472652"/>
          </a:xfrm>
        </p:grpSpPr>
        <p:sp>
          <p:nvSpPr>
            <p:cNvPr name="Freeform 12" id="12"/>
            <p:cNvSpPr/>
            <p:nvPr/>
          </p:nvSpPr>
          <p:spPr>
            <a:xfrm flipH="false" flipV="false" rot="0">
              <a:off x="0" y="0"/>
              <a:ext cx="2110318" cy="1472652"/>
            </a:xfrm>
            <a:custGeom>
              <a:avLst/>
              <a:gdLst/>
              <a:ahLst/>
              <a:cxnLst/>
              <a:rect r="r" b="b" t="t" l="l"/>
              <a:pathLst>
                <a:path h="1472652" w="2110318">
                  <a:moveTo>
                    <a:pt x="0" y="0"/>
                  </a:moveTo>
                  <a:lnTo>
                    <a:pt x="2110318" y="0"/>
                  </a:lnTo>
                  <a:lnTo>
                    <a:pt x="2110318" y="1472652"/>
                  </a:lnTo>
                  <a:lnTo>
                    <a:pt x="0" y="1472652"/>
                  </a:lnTo>
                  <a:close/>
                </a:path>
              </a:pathLst>
            </a:custGeom>
            <a:solidFill>
              <a:srgbClr val="00BF63"/>
            </a:solidFill>
          </p:spPr>
        </p:sp>
      </p:grpSp>
      <p:grpSp>
        <p:nvGrpSpPr>
          <p:cNvPr name="Group 13" id="13"/>
          <p:cNvGrpSpPr/>
          <p:nvPr/>
        </p:nvGrpSpPr>
        <p:grpSpPr>
          <a:xfrm rot="0">
            <a:off x="575065" y="2842128"/>
            <a:ext cx="2648143" cy="2298164"/>
            <a:chOff x="0" y="0"/>
            <a:chExt cx="985371" cy="855144"/>
          </a:xfrm>
        </p:grpSpPr>
        <p:sp>
          <p:nvSpPr>
            <p:cNvPr name="Freeform 14" id="14"/>
            <p:cNvSpPr/>
            <p:nvPr/>
          </p:nvSpPr>
          <p:spPr>
            <a:xfrm flipH="false" flipV="false" rot="0">
              <a:off x="0" y="0"/>
              <a:ext cx="985371" cy="855144"/>
            </a:xfrm>
            <a:custGeom>
              <a:avLst/>
              <a:gdLst/>
              <a:ahLst/>
              <a:cxnLst/>
              <a:rect r="r" b="b" t="t" l="l"/>
              <a:pathLst>
                <a:path h="855144" w="985371">
                  <a:moveTo>
                    <a:pt x="0" y="0"/>
                  </a:moveTo>
                  <a:lnTo>
                    <a:pt x="985371" y="0"/>
                  </a:lnTo>
                  <a:lnTo>
                    <a:pt x="985371" y="855144"/>
                  </a:lnTo>
                  <a:lnTo>
                    <a:pt x="0" y="855144"/>
                  </a:lnTo>
                  <a:close/>
                </a:path>
              </a:pathLst>
            </a:custGeom>
            <a:solidFill>
              <a:srgbClr val="00BF63"/>
            </a:solidFill>
          </p:spPr>
        </p:sp>
      </p:grpSp>
      <p:grpSp>
        <p:nvGrpSpPr>
          <p:cNvPr name="Group 15" id="15"/>
          <p:cNvGrpSpPr/>
          <p:nvPr/>
        </p:nvGrpSpPr>
        <p:grpSpPr>
          <a:xfrm rot="0">
            <a:off x="12201296" y="2842128"/>
            <a:ext cx="2648143" cy="3170739"/>
            <a:chOff x="0" y="0"/>
            <a:chExt cx="985371" cy="1179828"/>
          </a:xfrm>
        </p:grpSpPr>
        <p:sp>
          <p:nvSpPr>
            <p:cNvPr name="Freeform 16" id="16"/>
            <p:cNvSpPr/>
            <p:nvPr/>
          </p:nvSpPr>
          <p:spPr>
            <a:xfrm flipH="false" flipV="false" rot="0">
              <a:off x="0" y="0"/>
              <a:ext cx="985371" cy="1179828"/>
            </a:xfrm>
            <a:custGeom>
              <a:avLst/>
              <a:gdLst/>
              <a:ahLst/>
              <a:cxnLst/>
              <a:rect r="r" b="b" t="t" l="l"/>
              <a:pathLst>
                <a:path h="1179828" w="985371">
                  <a:moveTo>
                    <a:pt x="0" y="0"/>
                  </a:moveTo>
                  <a:lnTo>
                    <a:pt x="985371" y="0"/>
                  </a:lnTo>
                  <a:lnTo>
                    <a:pt x="985371" y="1179828"/>
                  </a:lnTo>
                  <a:lnTo>
                    <a:pt x="0" y="1179828"/>
                  </a:lnTo>
                  <a:close/>
                </a:path>
              </a:pathLst>
            </a:custGeom>
            <a:solidFill>
              <a:srgbClr val="00BF63"/>
            </a:solidFill>
          </p:spPr>
        </p:sp>
      </p:grpSp>
      <p:grpSp>
        <p:nvGrpSpPr>
          <p:cNvPr name="Group 17" id="17"/>
          <p:cNvGrpSpPr/>
          <p:nvPr/>
        </p:nvGrpSpPr>
        <p:grpSpPr>
          <a:xfrm rot="0">
            <a:off x="575065" y="5358818"/>
            <a:ext cx="5511636" cy="2079638"/>
            <a:chOff x="0" y="0"/>
            <a:chExt cx="2050873" cy="773831"/>
          </a:xfrm>
        </p:grpSpPr>
        <p:sp>
          <p:nvSpPr>
            <p:cNvPr name="Freeform 18" id="18"/>
            <p:cNvSpPr/>
            <p:nvPr/>
          </p:nvSpPr>
          <p:spPr>
            <a:xfrm flipH="false" flipV="false" rot="0">
              <a:off x="0" y="0"/>
              <a:ext cx="2050873" cy="773831"/>
            </a:xfrm>
            <a:custGeom>
              <a:avLst/>
              <a:gdLst/>
              <a:ahLst/>
              <a:cxnLst/>
              <a:rect r="r" b="b" t="t" l="l"/>
              <a:pathLst>
                <a:path h="773831" w="2050873">
                  <a:moveTo>
                    <a:pt x="0" y="0"/>
                  </a:moveTo>
                  <a:lnTo>
                    <a:pt x="2050873" y="0"/>
                  </a:lnTo>
                  <a:lnTo>
                    <a:pt x="2050873" y="773831"/>
                  </a:lnTo>
                  <a:lnTo>
                    <a:pt x="0" y="773831"/>
                  </a:lnTo>
                  <a:close/>
                </a:path>
              </a:pathLst>
            </a:custGeom>
            <a:solidFill>
              <a:srgbClr val="00BF63"/>
            </a:solidFill>
          </p:spPr>
        </p:sp>
      </p:grpSp>
      <p:grpSp>
        <p:nvGrpSpPr>
          <p:cNvPr name="Group 19" id="19"/>
          <p:cNvGrpSpPr/>
          <p:nvPr/>
        </p:nvGrpSpPr>
        <p:grpSpPr>
          <a:xfrm rot="0">
            <a:off x="12141621" y="6288097"/>
            <a:ext cx="5976124" cy="3569741"/>
            <a:chOff x="0" y="0"/>
            <a:chExt cx="2223708" cy="1328296"/>
          </a:xfrm>
        </p:grpSpPr>
        <p:sp>
          <p:nvSpPr>
            <p:cNvPr name="Freeform 20" id="20"/>
            <p:cNvSpPr/>
            <p:nvPr/>
          </p:nvSpPr>
          <p:spPr>
            <a:xfrm flipH="false" flipV="false" rot="0">
              <a:off x="0" y="0"/>
              <a:ext cx="2223708" cy="1328296"/>
            </a:xfrm>
            <a:custGeom>
              <a:avLst/>
              <a:gdLst/>
              <a:ahLst/>
              <a:cxnLst/>
              <a:rect r="r" b="b" t="t" l="l"/>
              <a:pathLst>
                <a:path h="1328296" w="2223708">
                  <a:moveTo>
                    <a:pt x="0" y="0"/>
                  </a:moveTo>
                  <a:lnTo>
                    <a:pt x="2223708" y="0"/>
                  </a:lnTo>
                  <a:lnTo>
                    <a:pt x="2223708" y="1328296"/>
                  </a:lnTo>
                  <a:lnTo>
                    <a:pt x="0" y="1328296"/>
                  </a:lnTo>
                  <a:close/>
                </a:path>
              </a:pathLst>
            </a:custGeom>
            <a:solidFill>
              <a:srgbClr val="00BF63"/>
            </a:solidFill>
          </p:spPr>
        </p:sp>
      </p:grpSp>
      <p:grpSp>
        <p:nvGrpSpPr>
          <p:cNvPr name="Group 21" id="21"/>
          <p:cNvGrpSpPr/>
          <p:nvPr/>
        </p:nvGrpSpPr>
        <p:grpSpPr>
          <a:xfrm rot="0">
            <a:off x="575065" y="7724207"/>
            <a:ext cx="5511652" cy="2133632"/>
            <a:chOff x="0" y="0"/>
            <a:chExt cx="2050879" cy="793922"/>
          </a:xfrm>
        </p:grpSpPr>
        <p:sp>
          <p:nvSpPr>
            <p:cNvPr name="Freeform 22" id="22"/>
            <p:cNvSpPr/>
            <p:nvPr/>
          </p:nvSpPr>
          <p:spPr>
            <a:xfrm flipH="false" flipV="false" rot="0">
              <a:off x="0" y="0"/>
              <a:ext cx="2050879" cy="793922"/>
            </a:xfrm>
            <a:custGeom>
              <a:avLst/>
              <a:gdLst/>
              <a:ahLst/>
              <a:cxnLst/>
              <a:rect r="r" b="b" t="t" l="l"/>
              <a:pathLst>
                <a:path h="793922" w="2050879">
                  <a:moveTo>
                    <a:pt x="0" y="0"/>
                  </a:moveTo>
                  <a:lnTo>
                    <a:pt x="2050879" y="0"/>
                  </a:lnTo>
                  <a:lnTo>
                    <a:pt x="2050879" y="793922"/>
                  </a:lnTo>
                  <a:lnTo>
                    <a:pt x="0" y="793922"/>
                  </a:lnTo>
                  <a:close/>
                </a:path>
              </a:pathLst>
            </a:custGeom>
            <a:solidFill>
              <a:srgbClr val="00BF63"/>
            </a:solidFill>
          </p:spPr>
        </p:sp>
      </p:grpSp>
      <p:grpSp>
        <p:nvGrpSpPr>
          <p:cNvPr name="Group 23" id="23"/>
          <p:cNvGrpSpPr/>
          <p:nvPr/>
        </p:nvGrpSpPr>
        <p:grpSpPr>
          <a:xfrm rot="0">
            <a:off x="6308304" y="7724207"/>
            <a:ext cx="5671392" cy="2133632"/>
            <a:chOff x="0" y="0"/>
            <a:chExt cx="2110318" cy="793922"/>
          </a:xfrm>
        </p:grpSpPr>
        <p:sp>
          <p:nvSpPr>
            <p:cNvPr name="Freeform 24" id="24"/>
            <p:cNvSpPr/>
            <p:nvPr/>
          </p:nvSpPr>
          <p:spPr>
            <a:xfrm flipH="false" flipV="false" rot="0">
              <a:off x="0" y="0"/>
              <a:ext cx="2110318" cy="793922"/>
            </a:xfrm>
            <a:custGeom>
              <a:avLst/>
              <a:gdLst/>
              <a:ahLst/>
              <a:cxnLst/>
              <a:rect r="r" b="b" t="t" l="l"/>
              <a:pathLst>
                <a:path h="793922" w="2110318">
                  <a:moveTo>
                    <a:pt x="0" y="0"/>
                  </a:moveTo>
                  <a:lnTo>
                    <a:pt x="2110318" y="0"/>
                  </a:lnTo>
                  <a:lnTo>
                    <a:pt x="2110318" y="793922"/>
                  </a:lnTo>
                  <a:lnTo>
                    <a:pt x="0" y="793922"/>
                  </a:lnTo>
                  <a:close/>
                </a:path>
              </a:pathLst>
            </a:custGeom>
            <a:solidFill>
              <a:srgbClr val="00BF63"/>
            </a:solidFill>
          </p:spPr>
        </p:sp>
      </p:grpSp>
      <p:sp>
        <p:nvSpPr>
          <p:cNvPr name="AutoShape 25" id="25"/>
          <p:cNvSpPr/>
          <p:nvPr/>
        </p:nvSpPr>
        <p:spPr>
          <a:xfrm rot="5940">
            <a:off x="575061" y="2637230"/>
            <a:ext cx="5511644" cy="0"/>
          </a:xfrm>
          <a:prstGeom prst="line">
            <a:avLst/>
          </a:prstGeom>
          <a:ln cap="rnd" w="19050">
            <a:solidFill>
              <a:srgbClr val="DFE4E9"/>
            </a:solidFill>
            <a:prstDash val="solid"/>
            <a:headEnd type="none" len="sm" w="sm"/>
            <a:tailEnd type="none" len="sm" w="sm"/>
          </a:ln>
        </p:spPr>
      </p:sp>
      <p:sp>
        <p:nvSpPr>
          <p:cNvPr name="AutoShape 26" id="26"/>
          <p:cNvSpPr/>
          <p:nvPr/>
        </p:nvSpPr>
        <p:spPr>
          <a:xfrm rot="5940">
            <a:off x="12201292" y="2637230"/>
            <a:ext cx="5511644" cy="0"/>
          </a:xfrm>
          <a:prstGeom prst="line">
            <a:avLst/>
          </a:prstGeom>
          <a:ln cap="rnd" w="19050">
            <a:solidFill>
              <a:srgbClr val="DFE4E9"/>
            </a:solidFill>
            <a:prstDash val="solid"/>
            <a:headEnd type="none" len="sm" w="sm"/>
            <a:tailEnd type="none" len="sm" w="sm"/>
          </a:ln>
        </p:spPr>
      </p:sp>
      <p:sp>
        <p:nvSpPr>
          <p:cNvPr name="AutoShape 27" id="27"/>
          <p:cNvSpPr/>
          <p:nvPr/>
        </p:nvSpPr>
        <p:spPr>
          <a:xfrm rot="0">
            <a:off x="6308304" y="2641992"/>
            <a:ext cx="5671392" cy="0"/>
          </a:xfrm>
          <a:prstGeom prst="line">
            <a:avLst/>
          </a:prstGeom>
          <a:ln cap="rnd" w="19050">
            <a:solidFill>
              <a:srgbClr val="DFE4E9"/>
            </a:solidFill>
            <a:prstDash val="solid"/>
            <a:headEnd type="none" len="sm" w="sm"/>
            <a:tailEnd type="none" len="sm" w="sm"/>
          </a:ln>
        </p:spPr>
      </p:sp>
      <p:sp>
        <p:nvSpPr>
          <p:cNvPr name="TextBox 28" id="28"/>
          <p:cNvSpPr txBox="true"/>
          <p:nvPr/>
        </p:nvSpPr>
        <p:spPr>
          <a:xfrm rot="0">
            <a:off x="2473020" y="545340"/>
            <a:ext cx="3169530" cy="1159558"/>
          </a:xfrm>
          <a:prstGeom prst="rect">
            <a:avLst/>
          </a:prstGeom>
        </p:spPr>
        <p:txBody>
          <a:bodyPr anchor="t" rtlCol="false" tIns="0" lIns="0" bIns="0" rIns="0">
            <a:spAutoFit/>
          </a:bodyPr>
          <a:lstStyle/>
          <a:p>
            <a:pPr>
              <a:lnSpc>
                <a:spcPts val="4548"/>
              </a:lnSpc>
            </a:pPr>
            <a:r>
              <a:rPr lang="en-US" sz="4211">
                <a:solidFill>
                  <a:srgbClr val="FFF8F4"/>
                </a:solidFill>
                <a:latin typeface="Binate"/>
              </a:rPr>
              <a:t>BUSINESS </a:t>
            </a:r>
          </a:p>
          <a:p>
            <a:pPr>
              <a:lnSpc>
                <a:spcPts val="4548"/>
              </a:lnSpc>
            </a:pPr>
            <a:r>
              <a:rPr lang="en-US" sz="4211">
                <a:solidFill>
                  <a:srgbClr val="FFF8F4"/>
                </a:solidFill>
                <a:latin typeface="Binate"/>
              </a:rPr>
              <a:t>CANVAS</a:t>
            </a:r>
          </a:p>
        </p:txBody>
      </p:sp>
      <p:sp>
        <p:nvSpPr>
          <p:cNvPr name="TextBox 29" id="29"/>
          <p:cNvSpPr txBox="true"/>
          <p:nvPr/>
        </p:nvSpPr>
        <p:spPr>
          <a:xfrm rot="0">
            <a:off x="7928549" y="523529"/>
            <a:ext cx="2240402" cy="349249"/>
          </a:xfrm>
          <a:prstGeom prst="rect">
            <a:avLst/>
          </a:prstGeom>
        </p:spPr>
        <p:txBody>
          <a:bodyPr anchor="t" rtlCol="false" tIns="0" lIns="0" bIns="0" rIns="0">
            <a:spAutoFit/>
          </a:bodyPr>
          <a:lstStyle/>
          <a:p>
            <a:pPr>
              <a:lnSpc>
                <a:spcPts val="2800"/>
              </a:lnSpc>
            </a:pPr>
            <a:r>
              <a:rPr lang="en-US" sz="2000">
                <a:solidFill>
                  <a:srgbClr val="FFF8F4"/>
                </a:solidFill>
                <a:latin typeface="Binate"/>
              </a:rPr>
              <a:t>Designed for</a:t>
            </a:r>
          </a:p>
        </p:txBody>
      </p:sp>
      <p:sp>
        <p:nvSpPr>
          <p:cNvPr name="TextBox 30" id="30"/>
          <p:cNvSpPr txBox="true"/>
          <p:nvPr/>
        </p:nvSpPr>
        <p:spPr>
          <a:xfrm rot="0">
            <a:off x="7928549" y="888653"/>
            <a:ext cx="2810294" cy="377824"/>
          </a:xfrm>
          <a:prstGeom prst="rect">
            <a:avLst/>
          </a:prstGeom>
        </p:spPr>
        <p:txBody>
          <a:bodyPr anchor="t" rtlCol="false" tIns="0" lIns="0" bIns="0" rIns="0">
            <a:spAutoFit/>
          </a:bodyPr>
          <a:lstStyle/>
          <a:p>
            <a:pPr>
              <a:lnSpc>
                <a:spcPts val="2800"/>
              </a:lnSpc>
            </a:pPr>
            <a:r>
              <a:rPr lang="en-US" sz="2000">
                <a:solidFill>
                  <a:srgbClr val="00BE62"/>
                </a:solidFill>
                <a:latin typeface="Telegraf Bold"/>
              </a:rPr>
              <a:t>GREEN</a:t>
            </a:r>
            <a:r>
              <a:rPr lang="en-US" sz="2000">
                <a:solidFill>
                  <a:srgbClr val="FFF8F4"/>
                </a:solidFill>
                <a:latin typeface="Telegraf Bold"/>
              </a:rPr>
              <a:t>STICK</a:t>
            </a:r>
          </a:p>
        </p:txBody>
      </p:sp>
      <p:sp>
        <p:nvSpPr>
          <p:cNvPr name="TextBox 31" id="31"/>
          <p:cNvSpPr txBox="true"/>
          <p:nvPr/>
        </p:nvSpPr>
        <p:spPr>
          <a:xfrm rot="0">
            <a:off x="10943488" y="888653"/>
            <a:ext cx="3175871" cy="377824"/>
          </a:xfrm>
          <a:prstGeom prst="rect">
            <a:avLst/>
          </a:prstGeom>
        </p:spPr>
        <p:txBody>
          <a:bodyPr anchor="t" rtlCol="false" tIns="0" lIns="0" bIns="0" rIns="0">
            <a:spAutoFit/>
          </a:bodyPr>
          <a:lstStyle/>
          <a:p>
            <a:pPr>
              <a:lnSpc>
                <a:spcPts val="2800"/>
              </a:lnSpc>
            </a:pPr>
            <a:r>
              <a:rPr lang="en-US" sz="2000">
                <a:solidFill>
                  <a:srgbClr val="FFF8F4"/>
                </a:solidFill>
                <a:latin typeface="Telegraf Bold"/>
              </a:rPr>
              <a:t>SUMAN SHARMA</a:t>
            </a:r>
          </a:p>
        </p:txBody>
      </p:sp>
      <p:sp>
        <p:nvSpPr>
          <p:cNvPr name="TextBox 32" id="32"/>
          <p:cNvSpPr txBox="true"/>
          <p:nvPr/>
        </p:nvSpPr>
        <p:spPr>
          <a:xfrm rot="0">
            <a:off x="10943488" y="523529"/>
            <a:ext cx="2222946" cy="349249"/>
          </a:xfrm>
          <a:prstGeom prst="rect">
            <a:avLst/>
          </a:prstGeom>
        </p:spPr>
        <p:txBody>
          <a:bodyPr anchor="t" rtlCol="false" tIns="0" lIns="0" bIns="0" rIns="0">
            <a:spAutoFit/>
          </a:bodyPr>
          <a:lstStyle/>
          <a:p>
            <a:pPr>
              <a:lnSpc>
                <a:spcPts val="2800"/>
              </a:lnSpc>
            </a:pPr>
            <a:r>
              <a:rPr lang="en-US" sz="2000">
                <a:solidFill>
                  <a:srgbClr val="FFF8F4"/>
                </a:solidFill>
                <a:latin typeface="Binate"/>
              </a:rPr>
              <a:t>Designed by</a:t>
            </a:r>
          </a:p>
        </p:txBody>
      </p:sp>
      <p:sp>
        <p:nvSpPr>
          <p:cNvPr name="TextBox 33" id="33"/>
          <p:cNvSpPr txBox="true"/>
          <p:nvPr/>
        </p:nvSpPr>
        <p:spPr>
          <a:xfrm rot="0">
            <a:off x="1530678" y="2196624"/>
            <a:ext cx="3600409" cy="349249"/>
          </a:xfrm>
          <a:prstGeom prst="rect">
            <a:avLst/>
          </a:prstGeom>
        </p:spPr>
        <p:txBody>
          <a:bodyPr anchor="t" rtlCol="false" tIns="0" lIns="0" bIns="0" rIns="0">
            <a:spAutoFit/>
          </a:bodyPr>
          <a:lstStyle/>
          <a:p>
            <a:pPr algn="ctr">
              <a:lnSpc>
                <a:spcPts val="2800"/>
              </a:lnSpc>
            </a:pPr>
            <a:r>
              <a:rPr lang="en-US" sz="2000">
                <a:solidFill>
                  <a:srgbClr val="FBFCFC"/>
                </a:solidFill>
                <a:latin typeface="Binate Bold"/>
              </a:rPr>
              <a:t>IMPLEMENTATION</a:t>
            </a:r>
          </a:p>
        </p:txBody>
      </p:sp>
      <p:sp>
        <p:nvSpPr>
          <p:cNvPr name="TextBox 34" id="34"/>
          <p:cNvSpPr txBox="true"/>
          <p:nvPr/>
        </p:nvSpPr>
        <p:spPr>
          <a:xfrm rot="0">
            <a:off x="13156909" y="2196624"/>
            <a:ext cx="3600409" cy="349249"/>
          </a:xfrm>
          <a:prstGeom prst="rect">
            <a:avLst/>
          </a:prstGeom>
        </p:spPr>
        <p:txBody>
          <a:bodyPr anchor="t" rtlCol="false" tIns="0" lIns="0" bIns="0" rIns="0">
            <a:spAutoFit/>
          </a:bodyPr>
          <a:lstStyle/>
          <a:p>
            <a:pPr algn="ctr">
              <a:lnSpc>
                <a:spcPts val="2800"/>
              </a:lnSpc>
            </a:pPr>
            <a:r>
              <a:rPr lang="en-US" sz="2000">
                <a:solidFill>
                  <a:srgbClr val="FBFCFC"/>
                </a:solidFill>
                <a:latin typeface="Binate Bold"/>
              </a:rPr>
              <a:t>IMPLEMENTATION</a:t>
            </a:r>
          </a:p>
        </p:txBody>
      </p:sp>
      <p:sp>
        <p:nvSpPr>
          <p:cNvPr name="TextBox 35" id="35"/>
          <p:cNvSpPr txBox="true"/>
          <p:nvPr/>
        </p:nvSpPr>
        <p:spPr>
          <a:xfrm rot="0">
            <a:off x="6614272" y="2196624"/>
            <a:ext cx="5059455" cy="349249"/>
          </a:xfrm>
          <a:prstGeom prst="rect">
            <a:avLst/>
          </a:prstGeom>
        </p:spPr>
        <p:txBody>
          <a:bodyPr anchor="t" rtlCol="false" tIns="0" lIns="0" bIns="0" rIns="0">
            <a:spAutoFit/>
          </a:bodyPr>
          <a:lstStyle/>
          <a:p>
            <a:pPr algn="ctr">
              <a:lnSpc>
                <a:spcPts val="2800"/>
              </a:lnSpc>
            </a:pPr>
            <a:r>
              <a:rPr lang="en-US" sz="2000">
                <a:solidFill>
                  <a:srgbClr val="FBFCFC"/>
                </a:solidFill>
                <a:latin typeface="Binate Bold"/>
              </a:rPr>
              <a:t>SOCIAL VALUE PROPORSITION</a:t>
            </a:r>
          </a:p>
        </p:txBody>
      </p:sp>
      <p:sp>
        <p:nvSpPr>
          <p:cNvPr name="TextBox 36" id="36"/>
          <p:cNvSpPr txBox="true"/>
          <p:nvPr/>
        </p:nvSpPr>
        <p:spPr>
          <a:xfrm rot="0">
            <a:off x="8119049" y="7133196"/>
            <a:ext cx="2049902" cy="349249"/>
          </a:xfrm>
          <a:prstGeom prst="rect">
            <a:avLst/>
          </a:prstGeom>
        </p:spPr>
        <p:txBody>
          <a:bodyPr anchor="t" rtlCol="false" tIns="0" lIns="0" bIns="0" rIns="0">
            <a:spAutoFit/>
          </a:bodyPr>
          <a:lstStyle/>
          <a:p>
            <a:pPr algn="ctr">
              <a:lnSpc>
                <a:spcPts val="2800"/>
              </a:lnSpc>
            </a:pPr>
            <a:r>
              <a:rPr lang="en-US" sz="2000">
                <a:solidFill>
                  <a:srgbClr val="FBFCFC"/>
                </a:solidFill>
                <a:latin typeface="Binate Bold"/>
              </a:rPr>
              <a:t>FINANCE</a:t>
            </a:r>
          </a:p>
        </p:txBody>
      </p:sp>
      <p:sp>
        <p:nvSpPr>
          <p:cNvPr name="TextBox 37" id="37"/>
          <p:cNvSpPr txBox="true"/>
          <p:nvPr/>
        </p:nvSpPr>
        <p:spPr>
          <a:xfrm rot="0">
            <a:off x="575065" y="2803917"/>
            <a:ext cx="2755826"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VALUE PROPOSITION</a:t>
            </a:r>
          </a:p>
        </p:txBody>
      </p:sp>
      <p:sp>
        <p:nvSpPr>
          <p:cNvPr name="TextBox 38" id="38"/>
          <p:cNvSpPr txBox="true"/>
          <p:nvPr/>
        </p:nvSpPr>
        <p:spPr>
          <a:xfrm rot="0">
            <a:off x="6614272" y="2782863"/>
            <a:ext cx="4984678"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KEY ACTIVITIES</a:t>
            </a:r>
          </a:p>
        </p:txBody>
      </p:sp>
      <p:sp>
        <p:nvSpPr>
          <p:cNvPr name="TextBox 39" id="39"/>
          <p:cNvSpPr txBox="true"/>
          <p:nvPr/>
        </p:nvSpPr>
        <p:spPr>
          <a:xfrm rot="0">
            <a:off x="904139" y="5311193"/>
            <a:ext cx="3197372"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CHANNELS</a:t>
            </a:r>
          </a:p>
        </p:txBody>
      </p:sp>
      <p:sp>
        <p:nvSpPr>
          <p:cNvPr name="TextBox 40" id="40"/>
          <p:cNvSpPr txBox="true"/>
          <p:nvPr/>
        </p:nvSpPr>
        <p:spPr>
          <a:xfrm rot="0">
            <a:off x="855518" y="7759214"/>
            <a:ext cx="3197372"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REVENUE STREAMS</a:t>
            </a:r>
          </a:p>
        </p:txBody>
      </p:sp>
      <p:sp>
        <p:nvSpPr>
          <p:cNvPr name="TextBox 41" id="41"/>
          <p:cNvSpPr txBox="true"/>
          <p:nvPr/>
        </p:nvSpPr>
        <p:spPr>
          <a:xfrm rot="0">
            <a:off x="12297278" y="6374372"/>
            <a:ext cx="5535023"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CUSTOMER RELATIONSHIP</a:t>
            </a:r>
          </a:p>
        </p:txBody>
      </p:sp>
      <p:sp>
        <p:nvSpPr>
          <p:cNvPr name="TextBox 42" id="42"/>
          <p:cNvSpPr txBox="true"/>
          <p:nvPr/>
        </p:nvSpPr>
        <p:spPr>
          <a:xfrm rot="0">
            <a:off x="12257512" y="2952725"/>
            <a:ext cx="2591927" cy="280669"/>
          </a:xfrm>
          <a:prstGeom prst="rect">
            <a:avLst/>
          </a:prstGeom>
        </p:spPr>
        <p:txBody>
          <a:bodyPr anchor="t" rtlCol="false" tIns="0" lIns="0" bIns="0" rIns="0">
            <a:spAutoFit/>
          </a:bodyPr>
          <a:lstStyle/>
          <a:p>
            <a:pPr>
              <a:lnSpc>
                <a:spcPts val="2380"/>
              </a:lnSpc>
            </a:pPr>
            <a:r>
              <a:rPr lang="en-US" sz="1700">
                <a:solidFill>
                  <a:srgbClr val="FBFCFC"/>
                </a:solidFill>
                <a:latin typeface="Binate"/>
              </a:rPr>
              <a:t>COSTUMER SEGMENTS</a:t>
            </a:r>
          </a:p>
        </p:txBody>
      </p:sp>
      <p:sp>
        <p:nvSpPr>
          <p:cNvPr name="TextBox 43" id="43"/>
          <p:cNvSpPr txBox="true"/>
          <p:nvPr/>
        </p:nvSpPr>
        <p:spPr>
          <a:xfrm rot="0">
            <a:off x="3711500" y="2782863"/>
            <a:ext cx="2474970"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KEY PARTNETSHIP</a:t>
            </a:r>
          </a:p>
        </p:txBody>
      </p:sp>
      <p:sp>
        <p:nvSpPr>
          <p:cNvPr name="TextBox 44" id="44"/>
          <p:cNvSpPr txBox="true"/>
          <p:nvPr/>
        </p:nvSpPr>
        <p:spPr>
          <a:xfrm rot="0">
            <a:off x="15153696" y="2884144"/>
            <a:ext cx="2787837"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VALUE PROPOSITION</a:t>
            </a:r>
          </a:p>
        </p:txBody>
      </p:sp>
      <p:sp>
        <p:nvSpPr>
          <p:cNvPr name="Freeform 45" id="45"/>
          <p:cNvSpPr/>
          <p:nvPr/>
        </p:nvSpPr>
        <p:spPr>
          <a:xfrm flipH="false" flipV="false" rot="0">
            <a:off x="952759" y="424547"/>
            <a:ext cx="1206109" cy="1208306"/>
          </a:xfrm>
          <a:custGeom>
            <a:avLst/>
            <a:gdLst/>
            <a:ahLst/>
            <a:cxnLst/>
            <a:rect r="r" b="b" t="t" l="l"/>
            <a:pathLst>
              <a:path h="1208306" w="1206109">
                <a:moveTo>
                  <a:pt x="0" y="0"/>
                </a:moveTo>
                <a:lnTo>
                  <a:pt x="1206109" y="0"/>
                </a:lnTo>
                <a:lnTo>
                  <a:pt x="1206109" y="1208306"/>
                </a:lnTo>
                <a:lnTo>
                  <a:pt x="0" y="1208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6" id="46"/>
          <p:cNvSpPr txBox="true"/>
          <p:nvPr/>
        </p:nvSpPr>
        <p:spPr>
          <a:xfrm rot="0">
            <a:off x="14366642" y="523529"/>
            <a:ext cx="849099" cy="349249"/>
          </a:xfrm>
          <a:prstGeom prst="rect">
            <a:avLst/>
          </a:prstGeom>
        </p:spPr>
        <p:txBody>
          <a:bodyPr anchor="t" rtlCol="false" tIns="0" lIns="0" bIns="0" rIns="0">
            <a:spAutoFit/>
          </a:bodyPr>
          <a:lstStyle/>
          <a:p>
            <a:pPr>
              <a:lnSpc>
                <a:spcPts val="2800"/>
              </a:lnSpc>
            </a:pPr>
            <a:r>
              <a:rPr lang="en-US" sz="2000">
                <a:solidFill>
                  <a:srgbClr val="FFF8F4"/>
                </a:solidFill>
                <a:latin typeface="Binate"/>
              </a:rPr>
              <a:t>Date</a:t>
            </a:r>
          </a:p>
        </p:txBody>
      </p:sp>
      <p:sp>
        <p:nvSpPr>
          <p:cNvPr name="TextBox 47" id="47"/>
          <p:cNvSpPr txBox="true"/>
          <p:nvPr/>
        </p:nvSpPr>
        <p:spPr>
          <a:xfrm rot="0">
            <a:off x="15450070" y="523529"/>
            <a:ext cx="2043559" cy="349249"/>
          </a:xfrm>
          <a:prstGeom prst="rect">
            <a:avLst/>
          </a:prstGeom>
        </p:spPr>
        <p:txBody>
          <a:bodyPr anchor="t" rtlCol="false" tIns="0" lIns="0" bIns="0" rIns="0">
            <a:spAutoFit/>
          </a:bodyPr>
          <a:lstStyle/>
          <a:p>
            <a:pPr>
              <a:lnSpc>
                <a:spcPts val="2800"/>
              </a:lnSpc>
            </a:pPr>
            <a:r>
              <a:rPr lang="en-US" sz="2000">
                <a:solidFill>
                  <a:srgbClr val="FFF8F4"/>
                </a:solidFill>
                <a:latin typeface="Binate Bold"/>
              </a:rPr>
              <a:t>10 June 2023</a:t>
            </a:r>
          </a:p>
        </p:txBody>
      </p:sp>
      <p:sp>
        <p:nvSpPr>
          <p:cNvPr name="TextBox 48" id="48"/>
          <p:cNvSpPr txBox="true"/>
          <p:nvPr/>
        </p:nvSpPr>
        <p:spPr>
          <a:xfrm rot="0">
            <a:off x="14366642" y="902219"/>
            <a:ext cx="1083427" cy="349249"/>
          </a:xfrm>
          <a:prstGeom prst="rect">
            <a:avLst/>
          </a:prstGeom>
        </p:spPr>
        <p:txBody>
          <a:bodyPr anchor="t" rtlCol="false" tIns="0" lIns="0" bIns="0" rIns="0">
            <a:spAutoFit/>
          </a:bodyPr>
          <a:lstStyle/>
          <a:p>
            <a:pPr>
              <a:lnSpc>
                <a:spcPts val="2800"/>
              </a:lnSpc>
            </a:pPr>
            <a:r>
              <a:rPr lang="en-US" sz="2000">
                <a:solidFill>
                  <a:srgbClr val="FFF8F4"/>
                </a:solidFill>
                <a:latin typeface="Binate"/>
              </a:rPr>
              <a:t>Version</a:t>
            </a:r>
          </a:p>
        </p:txBody>
      </p:sp>
      <p:sp>
        <p:nvSpPr>
          <p:cNvPr name="TextBox 49" id="49"/>
          <p:cNvSpPr txBox="true"/>
          <p:nvPr/>
        </p:nvSpPr>
        <p:spPr>
          <a:xfrm rot="0">
            <a:off x="15496584" y="902219"/>
            <a:ext cx="1260735" cy="349249"/>
          </a:xfrm>
          <a:prstGeom prst="rect">
            <a:avLst/>
          </a:prstGeom>
        </p:spPr>
        <p:txBody>
          <a:bodyPr anchor="t" rtlCol="false" tIns="0" lIns="0" bIns="0" rIns="0">
            <a:spAutoFit/>
          </a:bodyPr>
          <a:lstStyle/>
          <a:p>
            <a:pPr>
              <a:lnSpc>
                <a:spcPts val="2800"/>
              </a:lnSpc>
            </a:pPr>
            <a:r>
              <a:rPr lang="en-US" sz="2000">
                <a:solidFill>
                  <a:srgbClr val="FFF8F4"/>
                </a:solidFill>
                <a:latin typeface="Binate Bold"/>
              </a:rPr>
              <a:t>X.Y</a:t>
            </a:r>
          </a:p>
        </p:txBody>
      </p:sp>
      <p:sp>
        <p:nvSpPr>
          <p:cNvPr name="TextBox 50" id="50"/>
          <p:cNvSpPr txBox="true"/>
          <p:nvPr/>
        </p:nvSpPr>
        <p:spPr>
          <a:xfrm rot="0">
            <a:off x="538221" y="3198787"/>
            <a:ext cx="2755826" cy="1964690"/>
          </a:xfrm>
          <a:prstGeom prst="rect">
            <a:avLst/>
          </a:prstGeom>
        </p:spPr>
        <p:txBody>
          <a:bodyPr anchor="t" rtlCol="false" tIns="0" lIns="0" bIns="0" rIns="0">
            <a:spAutoFit/>
          </a:bodyPr>
          <a:lstStyle/>
          <a:p>
            <a:pPr marL="302261" indent="-151130" lvl="1">
              <a:lnSpc>
                <a:spcPts val="1960"/>
              </a:lnSpc>
              <a:buFont typeface="Arial"/>
              <a:buChar char="•"/>
            </a:pPr>
            <a:r>
              <a:rPr lang="en-US" sz="1400">
                <a:solidFill>
                  <a:srgbClr val="000000"/>
                </a:solidFill>
                <a:latin typeface="Binate"/>
              </a:rPr>
              <a:t>Convenient and effective soil enrichment.</a:t>
            </a:r>
          </a:p>
          <a:p>
            <a:pPr marL="302261" indent="-151130" lvl="1">
              <a:lnSpc>
                <a:spcPts val="1960"/>
              </a:lnSpc>
              <a:buFont typeface="Arial"/>
              <a:buChar char="•"/>
            </a:pPr>
            <a:r>
              <a:rPr lang="en-US" sz="1400">
                <a:solidFill>
                  <a:srgbClr val="000000"/>
                </a:solidFill>
                <a:latin typeface="Binate"/>
              </a:rPr>
              <a:t>Simplified gardening process.</a:t>
            </a:r>
          </a:p>
          <a:p>
            <a:pPr marL="302261" indent="-151130" lvl="1">
              <a:lnSpc>
                <a:spcPts val="1960"/>
              </a:lnSpc>
              <a:buFont typeface="Arial"/>
              <a:buChar char="•"/>
            </a:pPr>
            <a:r>
              <a:rPr lang="en-US" sz="1400">
                <a:solidFill>
                  <a:srgbClr val="000000"/>
                </a:solidFill>
                <a:latin typeface="Binate"/>
              </a:rPr>
              <a:t>Environmentally friendly solution.</a:t>
            </a:r>
          </a:p>
          <a:p>
            <a:pPr marL="302261" indent="-151130" lvl="1">
              <a:lnSpc>
                <a:spcPts val="1960"/>
              </a:lnSpc>
              <a:buFont typeface="Arial"/>
              <a:buChar char="•"/>
            </a:pPr>
            <a:r>
              <a:rPr lang="en-US" sz="1400">
                <a:solidFill>
                  <a:srgbClr val="000000"/>
                </a:solidFill>
                <a:latin typeface="Binate"/>
              </a:rPr>
              <a:t>Improved plant health and quality.</a:t>
            </a:r>
          </a:p>
        </p:txBody>
      </p:sp>
      <p:sp>
        <p:nvSpPr>
          <p:cNvPr name="TextBox 51" id="51"/>
          <p:cNvSpPr txBox="true"/>
          <p:nvPr/>
        </p:nvSpPr>
        <p:spPr>
          <a:xfrm rot="0">
            <a:off x="3438558" y="3354829"/>
            <a:ext cx="2934693" cy="196469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L</a:t>
            </a:r>
            <a:r>
              <a:rPr lang="en-US" sz="1400">
                <a:solidFill>
                  <a:srgbClr val="000000"/>
                </a:solidFill>
                <a:latin typeface="Binate"/>
              </a:rPr>
              <a:t>ocal suppliers for raw materials.</a:t>
            </a:r>
          </a:p>
          <a:p>
            <a:pPr marL="302261" indent="-151130" lvl="1">
              <a:lnSpc>
                <a:spcPts val="1960"/>
              </a:lnSpc>
              <a:spcBef>
                <a:spcPct val="0"/>
              </a:spcBef>
              <a:buFont typeface="Arial"/>
              <a:buChar char="•"/>
            </a:pPr>
            <a:r>
              <a:rPr lang="en-US" sz="1400">
                <a:solidFill>
                  <a:srgbClr val="000000"/>
                </a:solidFill>
                <a:latin typeface="Binate"/>
              </a:rPr>
              <a:t>Gardening stores and nurseries for distribution.</a:t>
            </a:r>
          </a:p>
          <a:p>
            <a:pPr marL="302261" indent="-151130" lvl="1">
              <a:lnSpc>
                <a:spcPts val="1960"/>
              </a:lnSpc>
              <a:spcBef>
                <a:spcPct val="0"/>
              </a:spcBef>
              <a:buFont typeface="Arial"/>
              <a:buChar char="•"/>
            </a:pPr>
            <a:r>
              <a:rPr lang="en-US" sz="1400">
                <a:solidFill>
                  <a:srgbClr val="000000"/>
                </a:solidFill>
                <a:latin typeface="Binate"/>
              </a:rPr>
              <a:t>Influencers or gardening experts for collaborations and endorsements.</a:t>
            </a:r>
          </a:p>
          <a:p>
            <a:pPr>
              <a:lnSpc>
                <a:spcPts val="1960"/>
              </a:lnSpc>
              <a:spcBef>
                <a:spcPct val="0"/>
              </a:spcBef>
            </a:pPr>
          </a:p>
        </p:txBody>
      </p:sp>
      <p:sp>
        <p:nvSpPr>
          <p:cNvPr name="TextBox 52" id="52"/>
          <p:cNvSpPr txBox="true"/>
          <p:nvPr/>
        </p:nvSpPr>
        <p:spPr>
          <a:xfrm rot="0">
            <a:off x="12169705" y="3539719"/>
            <a:ext cx="2711325" cy="221234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H</a:t>
            </a:r>
            <a:r>
              <a:rPr lang="en-US" sz="1400">
                <a:solidFill>
                  <a:srgbClr val="000000"/>
                </a:solidFill>
                <a:latin typeface="Binate"/>
              </a:rPr>
              <a:t>ome gardeners in Kathmandu Valley who want to improve soil fertility and simplify gardening.</a:t>
            </a:r>
          </a:p>
          <a:p>
            <a:pPr marL="302261" indent="-151130" lvl="1">
              <a:lnSpc>
                <a:spcPts val="1960"/>
              </a:lnSpc>
              <a:spcBef>
                <a:spcPct val="0"/>
              </a:spcBef>
              <a:buFont typeface="Arial"/>
              <a:buChar char="•"/>
            </a:pPr>
            <a:r>
              <a:rPr lang="en-US" sz="1400">
                <a:solidFill>
                  <a:srgbClr val="000000"/>
                </a:solidFill>
                <a:latin typeface="Binate"/>
              </a:rPr>
              <a:t>Organic farming enthusiasts who value natural solutions for their crops.</a:t>
            </a:r>
          </a:p>
        </p:txBody>
      </p:sp>
      <p:sp>
        <p:nvSpPr>
          <p:cNvPr name="TextBox 53" id="53"/>
          <p:cNvSpPr txBox="true"/>
          <p:nvPr/>
        </p:nvSpPr>
        <p:spPr>
          <a:xfrm rot="0">
            <a:off x="14957122" y="3218507"/>
            <a:ext cx="3201685" cy="270764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Compost sticks that provide a convenient and effective way to enrich s</a:t>
            </a:r>
            <a:r>
              <a:rPr lang="en-US" sz="1400">
                <a:solidFill>
                  <a:srgbClr val="000000"/>
                </a:solidFill>
                <a:latin typeface="Binate"/>
              </a:rPr>
              <a:t>oil with essential nutrients (NPK) and natural ingredients.</a:t>
            </a:r>
          </a:p>
          <a:p>
            <a:pPr marL="302261" indent="-151130" lvl="1">
              <a:lnSpc>
                <a:spcPts val="1960"/>
              </a:lnSpc>
              <a:spcBef>
                <a:spcPct val="0"/>
              </a:spcBef>
              <a:buFont typeface="Arial"/>
              <a:buChar char="•"/>
            </a:pPr>
            <a:r>
              <a:rPr lang="en-US" sz="1400">
                <a:solidFill>
                  <a:srgbClr val="000000"/>
                </a:solidFill>
                <a:latin typeface="Binate"/>
              </a:rPr>
              <a:t>Simplified gardening process, saving time and effort for customers.</a:t>
            </a:r>
          </a:p>
          <a:p>
            <a:pPr marL="302261" indent="-151130" lvl="1">
              <a:lnSpc>
                <a:spcPts val="1960"/>
              </a:lnSpc>
              <a:spcBef>
                <a:spcPct val="0"/>
              </a:spcBef>
              <a:buFont typeface="Arial"/>
              <a:buChar char="•"/>
            </a:pPr>
            <a:r>
              <a:rPr lang="en-US" sz="1400">
                <a:solidFill>
                  <a:srgbClr val="000000"/>
                </a:solidFill>
                <a:latin typeface="Binate"/>
              </a:rPr>
              <a:t>Environmentally friendly alternative to synthetic fertilizers.</a:t>
            </a:r>
          </a:p>
        </p:txBody>
      </p:sp>
      <p:sp>
        <p:nvSpPr>
          <p:cNvPr name="TextBox 54" id="54"/>
          <p:cNvSpPr txBox="true"/>
          <p:nvPr/>
        </p:nvSpPr>
        <p:spPr>
          <a:xfrm rot="0">
            <a:off x="575065" y="5721417"/>
            <a:ext cx="5437964" cy="171704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Online platform and e-commerce website for pr</a:t>
            </a:r>
            <a:r>
              <a:rPr lang="en-US" sz="1400">
                <a:solidFill>
                  <a:srgbClr val="000000"/>
                </a:solidFill>
                <a:latin typeface="Binate"/>
              </a:rPr>
              <a:t>oduct sales and distribution.</a:t>
            </a:r>
          </a:p>
          <a:p>
            <a:pPr marL="302261" indent="-151130" lvl="1">
              <a:lnSpc>
                <a:spcPts val="1960"/>
              </a:lnSpc>
              <a:spcBef>
                <a:spcPct val="0"/>
              </a:spcBef>
              <a:buFont typeface="Arial"/>
              <a:buChar char="•"/>
            </a:pPr>
            <a:r>
              <a:rPr lang="en-US" sz="1400">
                <a:solidFill>
                  <a:srgbClr val="000000"/>
                </a:solidFill>
                <a:latin typeface="Binate"/>
              </a:rPr>
              <a:t>Local gardening stores and nurseries as potential retail partners.</a:t>
            </a:r>
          </a:p>
          <a:p>
            <a:pPr marL="302261" indent="-151130" lvl="1">
              <a:lnSpc>
                <a:spcPts val="1960"/>
              </a:lnSpc>
              <a:spcBef>
                <a:spcPct val="0"/>
              </a:spcBef>
              <a:buFont typeface="Arial"/>
              <a:buChar char="•"/>
            </a:pPr>
            <a:r>
              <a:rPr lang="en-US" sz="1400">
                <a:solidFill>
                  <a:srgbClr val="000000"/>
                </a:solidFill>
                <a:latin typeface="Binate"/>
              </a:rPr>
              <a:t>Social media platforms and content marketing for raising awareness and engaging with the target audience.</a:t>
            </a:r>
          </a:p>
          <a:p>
            <a:pPr>
              <a:lnSpc>
                <a:spcPts val="1960"/>
              </a:lnSpc>
              <a:spcBef>
                <a:spcPct val="0"/>
              </a:spcBef>
            </a:pPr>
          </a:p>
        </p:txBody>
      </p:sp>
      <p:sp>
        <p:nvSpPr>
          <p:cNvPr name="TextBox 55" id="55"/>
          <p:cNvSpPr txBox="true"/>
          <p:nvPr/>
        </p:nvSpPr>
        <p:spPr>
          <a:xfrm rot="0">
            <a:off x="12169705" y="6780771"/>
            <a:ext cx="5771828" cy="146939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Pers</a:t>
            </a:r>
            <a:r>
              <a:rPr lang="en-US" sz="1400">
                <a:solidFill>
                  <a:srgbClr val="000000"/>
                </a:solidFill>
                <a:latin typeface="Binate"/>
              </a:rPr>
              <a:t>onalized customer support via email, chat, or phone.</a:t>
            </a:r>
          </a:p>
          <a:p>
            <a:pPr marL="302261" indent="-151130" lvl="1">
              <a:lnSpc>
                <a:spcPts val="1960"/>
              </a:lnSpc>
              <a:spcBef>
                <a:spcPct val="0"/>
              </a:spcBef>
              <a:buFont typeface="Arial"/>
              <a:buChar char="•"/>
            </a:pPr>
            <a:r>
              <a:rPr lang="en-US" sz="1400">
                <a:solidFill>
                  <a:srgbClr val="000000"/>
                </a:solidFill>
                <a:latin typeface="Binate"/>
              </a:rPr>
              <a:t>Regular communication through newsletters and blog posts about gardening tips and advice.</a:t>
            </a:r>
          </a:p>
          <a:p>
            <a:pPr marL="302261" indent="-151130" lvl="1">
              <a:lnSpc>
                <a:spcPts val="1960"/>
              </a:lnSpc>
              <a:spcBef>
                <a:spcPct val="0"/>
              </a:spcBef>
              <a:buFont typeface="Arial"/>
              <a:buChar char="•"/>
            </a:pPr>
            <a:r>
              <a:rPr lang="en-US" sz="1400">
                <a:solidFill>
                  <a:srgbClr val="000000"/>
                </a:solidFill>
                <a:latin typeface="Binate"/>
              </a:rPr>
              <a:t>Feedback collection and continuous improvement based on customer suggestions.</a:t>
            </a:r>
          </a:p>
          <a:p>
            <a:pPr>
              <a:lnSpc>
                <a:spcPts val="1960"/>
              </a:lnSpc>
              <a:spcBef>
                <a:spcPct val="0"/>
              </a:spcBef>
            </a:pPr>
          </a:p>
        </p:txBody>
      </p:sp>
      <p:sp>
        <p:nvSpPr>
          <p:cNvPr name="TextBox 56" id="56"/>
          <p:cNvSpPr txBox="true"/>
          <p:nvPr/>
        </p:nvSpPr>
        <p:spPr>
          <a:xfrm rot="0">
            <a:off x="759634" y="8270388"/>
            <a:ext cx="4786671" cy="122174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Sales </a:t>
            </a:r>
            <a:r>
              <a:rPr lang="en-US" sz="1400">
                <a:solidFill>
                  <a:srgbClr val="000000"/>
                </a:solidFill>
                <a:latin typeface="Binate"/>
              </a:rPr>
              <a:t>of compost sticks to individual customers and gardening stores.</a:t>
            </a:r>
          </a:p>
          <a:p>
            <a:pPr marL="302261" indent="-151130" lvl="1">
              <a:lnSpc>
                <a:spcPts val="1960"/>
              </a:lnSpc>
              <a:spcBef>
                <a:spcPct val="0"/>
              </a:spcBef>
              <a:buFont typeface="Arial"/>
              <a:buChar char="•"/>
            </a:pPr>
            <a:r>
              <a:rPr lang="en-US" sz="1400">
                <a:solidFill>
                  <a:srgbClr val="000000"/>
                </a:solidFill>
                <a:latin typeface="Binate"/>
              </a:rPr>
              <a:t>Potential revenue from future expansion into compost production.</a:t>
            </a:r>
          </a:p>
          <a:p>
            <a:pPr>
              <a:lnSpc>
                <a:spcPts val="1960"/>
              </a:lnSpc>
              <a:spcBef>
                <a:spcPct val="0"/>
              </a:spcBef>
            </a:pPr>
          </a:p>
        </p:txBody>
      </p:sp>
      <p:sp>
        <p:nvSpPr>
          <p:cNvPr name="TextBox 57" id="57"/>
          <p:cNvSpPr txBox="true"/>
          <p:nvPr/>
        </p:nvSpPr>
        <p:spPr>
          <a:xfrm rot="0">
            <a:off x="6456193" y="3218507"/>
            <a:ext cx="5406182" cy="122174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Research and development of compost stick formulati</a:t>
            </a:r>
            <a:r>
              <a:rPr lang="en-US" sz="1400">
                <a:solidFill>
                  <a:srgbClr val="000000"/>
                </a:solidFill>
                <a:latin typeface="Binate"/>
              </a:rPr>
              <a:t>ons.</a:t>
            </a:r>
          </a:p>
          <a:p>
            <a:pPr marL="302261" indent="-151130" lvl="1">
              <a:lnSpc>
                <a:spcPts val="1960"/>
              </a:lnSpc>
              <a:spcBef>
                <a:spcPct val="0"/>
              </a:spcBef>
              <a:buFont typeface="Arial"/>
              <a:buChar char="•"/>
            </a:pPr>
            <a:r>
              <a:rPr lang="en-US" sz="1400">
                <a:solidFill>
                  <a:srgbClr val="000000"/>
                </a:solidFill>
                <a:latin typeface="Binate"/>
              </a:rPr>
              <a:t>Manufacturing and packaging of compost sticks.</a:t>
            </a:r>
          </a:p>
          <a:p>
            <a:pPr marL="302261" indent="-151130" lvl="1">
              <a:lnSpc>
                <a:spcPts val="1960"/>
              </a:lnSpc>
              <a:spcBef>
                <a:spcPct val="0"/>
              </a:spcBef>
              <a:buFont typeface="Arial"/>
              <a:buChar char="•"/>
            </a:pPr>
            <a:r>
              <a:rPr lang="en-US" sz="1400">
                <a:solidFill>
                  <a:srgbClr val="000000"/>
                </a:solidFill>
                <a:latin typeface="Binate"/>
              </a:rPr>
              <a:t>Marketing and sales efforts to reach target customers.</a:t>
            </a:r>
          </a:p>
          <a:p>
            <a:pPr marL="302261" indent="-151130" lvl="1">
              <a:lnSpc>
                <a:spcPts val="1960"/>
              </a:lnSpc>
              <a:spcBef>
                <a:spcPct val="0"/>
              </a:spcBef>
              <a:buFont typeface="Arial"/>
              <a:buChar char="•"/>
            </a:pPr>
            <a:r>
              <a:rPr lang="en-US" sz="1400">
                <a:solidFill>
                  <a:srgbClr val="000000"/>
                </a:solidFill>
                <a:latin typeface="Binate"/>
              </a:rPr>
              <a:t>Monitoring customer feedback and improving the product.</a:t>
            </a:r>
          </a:p>
          <a:p>
            <a:pPr>
              <a:lnSpc>
                <a:spcPts val="1960"/>
              </a:lnSpc>
              <a:spcBef>
                <a:spcPct val="0"/>
              </a:spcBef>
            </a:pPr>
          </a:p>
        </p:txBody>
      </p:sp>
      <p:sp>
        <p:nvSpPr>
          <p:cNvPr name="TextBox 58" id="58"/>
          <p:cNvSpPr txBox="true"/>
          <p:nvPr/>
        </p:nvSpPr>
        <p:spPr>
          <a:xfrm rot="0">
            <a:off x="6592327" y="4379873"/>
            <a:ext cx="4984678"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KEY RESOURCES</a:t>
            </a:r>
          </a:p>
        </p:txBody>
      </p:sp>
      <p:sp>
        <p:nvSpPr>
          <p:cNvPr name="TextBox 59" id="59"/>
          <p:cNvSpPr txBox="true"/>
          <p:nvPr/>
        </p:nvSpPr>
        <p:spPr>
          <a:xfrm rot="0">
            <a:off x="6456193" y="4786272"/>
            <a:ext cx="5591459" cy="1333500"/>
          </a:xfrm>
          <a:prstGeom prst="rect">
            <a:avLst/>
          </a:prstGeom>
        </p:spPr>
        <p:txBody>
          <a:bodyPr anchor="t" rtlCol="false" tIns="0" lIns="0" bIns="0" rIns="0">
            <a:spAutoFit/>
          </a:bodyPr>
          <a:lstStyle/>
          <a:p>
            <a:pPr marL="323850" indent="-161925" lvl="1">
              <a:lnSpc>
                <a:spcPts val="2100"/>
              </a:lnSpc>
              <a:spcBef>
                <a:spcPct val="0"/>
              </a:spcBef>
              <a:buFont typeface="Arial"/>
              <a:buChar char="•"/>
            </a:pPr>
            <a:r>
              <a:rPr lang="en-US" sz="1500">
                <a:solidFill>
                  <a:srgbClr val="000000"/>
                </a:solidFill>
                <a:latin typeface="Binate"/>
              </a:rPr>
              <a:t>Raw materials f</a:t>
            </a:r>
            <a:r>
              <a:rPr lang="en-US" sz="1500">
                <a:solidFill>
                  <a:srgbClr val="000000"/>
                </a:solidFill>
                <a:latin typeface="Binate"/>
              </a:rPr>
              <a:t>or compost stick production.</a:t>
            </a:r>
          </a:p>
          <a:p>
            <a:pPr marL="323850" indent="-161925" lvl="1">
              <a:lnSpc>
                <a:spcPts val="2100"/>
              </a:lnSpc>
              <a:spcBef>
                <a:spcPct val="0"/>
              </a:spcBef>
              <a:buFont typeface="Arial"/>
              <a:buChar char="•"/>
            </a:pPr>
            <a:r>
              <a:rPr lang="en-US" sz="1500">
                <a:solidFill>
                  <a:srgbClr val="000000"/>
                </a:solidFill>
                <a:latin typeface="Binate"/>
              </a:rPr>
              <a:t>Manufacturing facilities and equipment.</a:t>
            </a:r>
          </a:p>
          <a:p>
            <a:pPr marL="323850" indent="-161925" lvl="1">
              <a:lnSpc>
                <a:spcPts val="2100"/>
              </a:lnSpc>
              <a:spcBef>
                <a:spcPct val="0"/>
              </a:spcBef>
              <a:buFont typeface="Arial"/>
              <a:buChar char="•"/>
            </a:pPr>
            <a:r>
              <a:rPr lang="en-US" sz="1500">
                <a:solidFill>
                  <a:srgbClr val="000000"/>
                </a:solidFill>
                <a:latin typeface="Binate"/>
              </a:rPr>
              <a:t>Skilled workforce for production and customer support.</a:t>
            </a:r>
          </a:p>
          <a:p>
            <a:pPr marL="323850" indent="-161925" lvl="1">
              <a:lnSpc>
                <a:spcPts val="2100"/>
              </a:lnSpc>
              <a:spcBef>
                <a:spcPct val="0"/>
              </a:spcBef>
              <a:buFont typeface="Arial"/>
              <a:buChar char="•"/>
            </a:pPr>
            <a:r>
              <a:rPr lang="en-US" sz="1500">
                <a:solidFill>
                  <a:srgbClr val="000000"/>
                </a:solidFill>
                <a:latin typeface="Binate"/>
              </a:rPr>
              <a:t>Online platform and website for e-commerce.</a:t>
            </a:r>
          </a:p>
          <a:p>
            <a:pPr>
              <a:lnSpc>
                <a:spcPts val="2100"/>
              </a:lnSpc>
              <a:spcBef>
                <a:spcPct val="0"/>
              </a:spcBef>
            </a:pPr>
          </a:p>
        </p:txBody>
      </p:sp>
      <p:sp>
        <p:nvSpPr>
          <p:cNvPr name="TextBox 60" id="60"/>
          <p:cNvSpPr txBox="true"/>
          <p:nvPr/>
        </p:nvSpPr>
        <p:spPr>
          <a:xfrm rot="0">
            <a:off x="12297278" y="8093823"/>
            <a:ext cx="5535023" cy="349249"/>
          </a:xfrm>
          <a:prstGeom prst="rect">
            <a:avLst/>
          </a:prstGeom>
        </p:spPr>
        <p:txBody>
          <a:bodyPr anchor="t" rtlCol="false" tIns="0" lIns="0" bIns="0" rIns="0">
            <a:spAutoFit/>
          </a:bodyPr>
          <a:lstStyle/>
          <a:p>
            <a:pPr>
              <a:lnSpc>
                <a:spcPts val="2800"/>
              </a:lnSpc>
            </a:pPr>
            <a:r>
              <a:rPr lang="en-US" sz="2000">
                <a:solidFill>
                  <a:srgbClr val="FBFCFC"/>
                </a:solidFill>
                <a:latin typeface="Binate"/>
              </a:rPr>
              <a:t>COST STRUCTURE</a:t>
            </a:r>
          </a:p>
        </p:txBody>
      </p:sp>
      <p:sp>
        <p:nvSpPr>
          <p:cNvPr name="TextBox 61" id="61"/>
          <p:cNvSpPr txBox="true"/>
          <p:nvPr/>
        </p:nvSpPr>
        <p:spPr>
          <a:xfrm rot="0">
            <a:off x="12302998" y="8501933"/>
            <a:ext cx="5190630" cy="1469390"/>
          </a:xfrm>
          <a:prstGeom prst="rect">
            <a:avLst/>
          </a:prstGeom>
        </p:spPr>
        <p:txBody>
          <a:bodyPr anchor="t" rtlCol="false" tIns="0" lIns="0" bIns="0" rIns="0">
            <a:spAutoFit/>
          </a:bodyPr>
          <a:lstStyle/>
          <a:p>
            <a:pPr marL="302261" indent="-151130" lvl="1">
              <a:lnSpc>
                <a:spcPts val="1960"/>
              </a:lnSpc>
              <a:spcBef>
                <a:spcPct val="0"/>
              </a:spcBef>
              <a:buFont typeface="Arial"/>
              <a:buChar char="•"/>
            </a:pPr>
            <a:r>
              <a:rPr lang="en-US" sz="1400">
                <a:solidFill>
                  <a:srgbClr val="000000"/>
                </a:solidFill>
                <a:latin typeface="Binate"/>
              </a:rPr>
              <a:t>Raw material c</a:t>
            </a:r>
            <a:r>
              <a:rPr lang="en-US" sz="1400">
                <a:solidFill>
                  <a:srgbClr val="000000"/>
                </a:solidFill>
                <a:latin typeface="Binate"/>
              </a:rPr>
              <a:t>osts.</a:t>
            </a:r>
          </a:p>
          <a:p>
            <a:pPr marL="302261" indent="-151130" lvl="1">
              <a:lnSpc>
                <a:spcPts val="1960"/>
              </a:lnSpc>
              <a:spcBef>
                <a:spcPct val="0"/>
              </a:spcBef>
              <a:buFont typeface="Arial"/>
              <a:buChar char="•"/>
            </a:pPr>
            <a:r>
              <a:rPr lang="en-US" sz="1400">
                <a:solidFill>
                  <a:srgbClr val="000000"/>
                </a:solidFill>
                <a:latin typeface="Binate"/>
              </a:rPr>
              <a:t>Manufacturing and packaging expenses.</a:t>
            </a:r>
          </a:p>
          <a:p>
            <a:pPr marL="302261" indent="-151130" lvl="1">
              <a:lnSpc>
                <a:spcPts val="1960"/>
              </a:lnSpc>
              <a:spcBef>
                <a:spcPct val="0"/>
              </a:spcBef>
              <a:buFont typeface="Arial"/>
              <a:buChar char="•"/>
            </a:pPr>
            <a:r>
              <a:rPr lang="en-US" sz="1400">
                <a:solidFill>
                  <a:srgbClr val="000000"/>
                </a:solidFill>
                <a:latin typeface="Binate"/>
              </a:rPr>
              <a:t>Marketing and advertising costs.</a:t>
            </a:r>
          </a:p>
          <a:p>
            <a:pPr marL="302261" indent="-151130" lvl="1">
              <a:lnSpc>
                <a:spcPts val="1960"/>
              </a:lnSpc>
              <a:spcBef>
                <a:spcPct val="0"/>
              </a:spcBef>
              <a:buFont typeface="Arial"/>
              <a:buChar char="•"/>
            </a:pPr>
            <a:r>
              <a:rPr lang="en-US" sz="1400">
                <a:solidFill>
                  <a:srgbClr val="000000"/>
                </a:solidFill>
                <a:latin typeface="Binate"/>
              </a:rPr>
              <a:t>Employee salaries and benefits.</a:t>
            </a:r>
          </a:p>
          <a:p>
            <a:pPr marL="302261" indent="-151130" lvl="1">
              <a:lnSpc>
                <a:spcPts val="1960"/>
              </a:lnSpc>
              <a:spcBef>
                <a:spcPct val="0"/>
              </a:spcBef>
              <a:buFont typeface="Arial"/>
              <a:buChar char="•"/>
            </a:pPr>
            <a:r>
              <a:rPr lang="en-US" sz="1400">
                <a:solidFill>
                  <a:srgbClr val="000000"/>
                </a:solidFill>
                <a:latin typeface="Binate"/>
              </a:rPr>
              <a:t>Operational costs such as utilities and rent.</a:t>
            </a:r>
          </a:p>
          <a:p>
            <a:pPr>
              <a:lnSpc>
                <a:spcPts val="1960"/>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334303" y="2318594"/>
            <a:ext cx="9341786" cy="6656899"/>
            <a:chOff x="0" y="0"/>
            <a:chExt cx="12455715" cy="8875866"/>
          </a:xfrm>
        </p:grpSpPr>
        <p:grpSp>
          <p:nvGrpSpPr>
            <p:cNvPr name="Group 6" id="6"/>
            <p:cNvGrpSpPr>
              <a:grpSpLocks noChangeAspect="true"/>
            </p:cNvGrpSpPr>
            <p:nvPr/>
          </p:nvGrpSpPr>
          <p:grpSpPr>
            <a:xfrm rot="0">
              <a:off x="987652" y="0"/>
              <a:ext cx="11282761" cy="8335817"/>
              <a:chOff x="0" y="0"/>
              <a:chExt cx="11973873" cy="8846418"/>
            </a:xfrm>
          </p:grpSpPr>
          <p:sp>
            <p:nvSpPr>
              <p:cNvPr name="Freeform 7" id="7"/>
              <p:cNvSpPr/>
              <p:nvPr/>
            </p:nvSpPr>
            <p:spPr>
              <a:xfrm flipH="false" flipV="false" rot="0">
                <a:off x="-6350" y="0"/>
                <a:ext cx="11986573" cy="8846417"/>
              </a:xfrm>
              <a:custGeom>
                <a:avLst/>
                <a:gdLst/>
                <a:ahLst/>
                <a:cxnLst/>
                <a:rect r="r" b="b" t="t" l="l"/>
                <a:pathLst>
                  <a:path h="8846417" w="11986573">
                    <a:moveTo>
                      <a:pt x="0" y="0"/>
                    </a:moveTo>
                    <a:lnTo>
                      <a:pt x="12700" y="0"/>
                    </a:lnTo>
                    <a:lnTo>
                      <a:pt x="12700" y="8846417"/>
                    </a:lnTo>
                    <a:lnTo>
                      <a:pt x="0" y="8846417"/>
                    </a:lnTo>
                    <a:close/>
                    <a:moveTo>
                      <a:pt x="3991291" y="0"/>
                    </a:moveTo>
                    <a:lnTo>
                      <a:pt x="4003991" y="0"/>
                    </a:lnTo>
                    <a:lnTo>
                      <a:pt x="4003991" y="8846417"/>
                    </a:lnTo>
                    <a:lnTo>
                      <a:pt x="3991291" y="8846417"/>
                    </a:lnTo>
                    <a:close/>
                    <a:moveTo>
                      <a:pt x="7982583" y="0"/>
                    </a:moveTo>
                    <a:lnTo>
                      <a:pt x="7995283" y="0"/>
                    </a:lnTo>
                    <a:lnTo>
                      <a:pt x="7995283" y="8846417"/>
                    </a:lnTo>
                    <a:lnTo>
                      <a:pt x="7982583" y="8846417"/>
                    </a:lnTo>
                    <a:close/>
                    <a:moveTo>
                      <a:pt x="11973873" y="0"/>
                    </a:moveTo>
                    <a:lnTo>
                      <a:pt x="11986573" y="0"/>
                    </a:lnTo>
                    <a:lnTo>
                      <a:pt x="11986573" y="8846417"/>
                    </a:lnTo>
                    <a:lnTo>
                      <a:pt x="11973873" y="8846417"/>
                    </a:lnTo>
                    <a:close/>
                  </a:path>
                </a:pathLst>
              </a:custGeom>
              <a:solidFill>
                <a:srgbClr val="FFFFFF">
                  <a:alpha val="24706"/>
                </a:srgbClr>
              </a:solidFill>
            </p:spPr>
          </p:sp>
        </p:grpSp>
        <p:sp>
          <p:nvSpPr>
            <p:cNvPr name="TextBox 8" id="8"/>
            <p:cNvSpPr txBox="true"/>
            <p:nvPr/>
          </p:nvSpPr>
          <p:spPr>
            <a:xfrm rot="0">
              <a:off x="895002" y="8459835"/>
              <a:ext cx="185301"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0</a:t>
              </a:r>
            </a:p>
          </p:txBody>
        </p:sp>
        <p:sp>
          <p:nvSpPr>
            <p:cNvPr name="TextBox 9" id="9"/>
            <p:cNvSpPr txBox="true"/>
            <p:nvPr/>
          </p:nvSpPr>
          <p:spPr>
            <a:xfrm rot="0">
              <a:off x="4563271" y="8459835"/>
              <a:ext cx="370602"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10</a:t>
              </a:r>
            </a:p>
          </p:txBody>
        </p:sp>
        <p:sp>
          <p:nvSpPr>
            <p:cNvPr name="TextBox 10" id="10"/>
            <p:cNvSpPr txBox="true"/>
            <p:nvPr/>
          </p:nvSpPr>
          <p:spPr>
            <a:xfrm rot="0">
              <a:off x="8324192" y="8459835"/>
              <a:ext cx="370602"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20</a:t>
              </a:r>
            </a:p>
          </p:txBody>
        </p:sp>
        <p:sp>
          <p:nvSpPr>
            <p:cNvPr name="TextBox 11" id="11"/>
            <p:cNvSpPr txBox="true"/>
            <p:nvPr/>
          </p:nvSpPr>
          <p:spPr>
            <a:xfrm rot="0">
              <a:off x="12085112" y="8459835"/>
              <a:ext cx="370602"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30</a:t>
              </a:r>
            </a:p>
          </p:txBody>
        </p:sp>
        <p:sp>
          <p:nvSpPr>
            <p:cNvPr name="TextBox 12" id="12"/>
            <p:cNvSpPr txBox="true"/>
            <p:nvPr/>
          </p:nvSpPr>
          <p:spPr>
            <a:xfrm rot="0">
              <a:off x="0" y="710714"/>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2023 </a:t>
              </a:r>
            </a:p>
          </p:txBody>
        </p:sp>
        <p:sp>
          <p:nvSpPr>
            <p:cNvPr name="TextBox 13" id="13"/>
            <p:cNvSpPr txBox="true"/>
            <p:nvPr/>
          </p:nvSpPr>
          <p:spPr>
            <a:xfrm rot="0">
              <a:off x="0" y="2864133"/>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2024 </a:t>
              </a:r>
            </a:p>
          </p:txBody>
        </p:sp>
        <p:sp>
          <p:nvSpPr>
            <p:cNvPr name="TextBox 14" id="14"/>
            <p:cNvSpPr txBox="true"/>
            <p:nvPr/>
          </p:nvSpPr>
          <p:spPr>
            <a:xfrm rot="0">
              <a:off x="0" y="5017553"/>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2025 </a:t>
              </a:r>
            </a:p>
          </p:txBody>
        </p:sp>
        <p:sp>
          <p:nvSpPr>
            <p:cNvPr name="TextBox 15" id="15"/>
            <p:cNvSpPr txBox="true"/>
            <p:nvPr/>
          </p:nvSpPr>
          <p:spPr>
            <a:xfrm rot="0">
              <a:off x="0" y="7170972"/>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2026 </a:t>
              </a:r>
            </a:p>
          </p:txBody>
        </p:sp>
        <p:grpSp>
          <p:nvGrpSpPr>
            <p:cNvPr name="Group 16" id="16"/>
            <p:cNvGrpSpPr>
              <a:grpSpLocks noChangeAspect="true"/>
            </p:cNvGrpSpPr>
            <p:nvPr/>
          </p:nvGrpSpPr>
          <p:grpSpPr>
            <a:xfrm rot="0">
              <a:off x="987652" y="0"/>
              <a:ext cx="10536561" cy="8335817"/>
              <a:chOff x="0" y="0"/>
              <a:chExt cx="11181965" cy="8846418"/>
            </a:xfrm>
          </p:grpSpPr>
          <p:sp>
            <p:nvSpPr>
              <p:cNvPr name="Freeform 17" id="17"/>
              <p:cNvSpPr/>
              <p:nvPr/>
            </p:nvSpPr>
            <p:spPr>
              <a:xfrm flipH="false" flipV="false" rot="0">
                <a:off x="0" y="0"/>
                <a:ext cx="5594158" cy="646548"/>
              </a:xfrm>
              <a:custGeom>
                <a:avLst/>
                <a:gdLst/>
                <a:ahLst/>
                <a:cxnLst/>
                <a:rect r="r" b="b" t="t" l="l"/>
                <a:pathLst>
                  <a:path h="646548" w="5594158">
                    <a:moveTo>
                      <a:pt x="0" y="0"/>
                    </a:moveTo>
                    <a:lnTo>
                      <a:pt x="5270884" y="0"/>
                    </a:lnTo>
                    <a:lnTo>
                      <a:pt x="5270884" y="0"/>
                    </a:lnTo>
                    <a:cubicBezTo>
                      <a:pt x="5356621" y="0"/>
                      <a:pt x="5438847" y="34059"/>
                      <a:pt x="5499473" y="94685"/>
                    </a:cubicBezTo>
                    <a:cubicBezTo>
                      <a:pt x="5560099" y="155310"/>
                      <a:pt x="5594158" y="237536"/>
                      <a:pt x="5594158" y="323274"/>
                    </a:cubicBezTo>
                    <a:lnTo>
                      <a:pt x="5594158" y="323274"/>
                    </a:lnTo>
                    <a:cubicBezTo>
                      <a:pt x="5594158" y="409012"/>
                      <a:pt x="5560099" y="491238"/>
                      <a:pt x="5499473" y="551863"/>
                    </a:cubicBezTo>
                    <a:cubicBezTo>
                      <a:pt x="5438847" y="612489"/>
                      <a:pt x="5356621" y="646548"/>
                      <a:pt x="5270884" y="646548"/>
                    </a:cubicBezTo>
                    <a:lnTo>
                      <a:pt x="0" y="646548"/>
                    </a:lnTo>
                    <a:close/>
                  </a:path>
                </a:pathLst>
              </a:custGeom>
              <a:solidFill>
                <a:srgbClr val="00BF63"/>
              </a:solidFill>
            </p:spPr>
          </p:sp>
          <p:sp>
            <p:nvSpPr>
              <p:cNvPr name="Freeform 18" id="18"/>
              <p:cNvSpPr/>
              <p:nvPr/>
            </p:nvSpPr>
            <p:spPr>
              <a:xfrm flipH="false" flipV="false" rot="0">
                <a:off x="0" y="2285325"/>
                <a:ext cx="5993287" cy="646548"/>
              </a:xfrm>
              <a:custGeom>
                <a:avLst/>
                <a:gdLst/>
                <a:ahLst/>
                <a:cxnLst/>
                <a:rect r="r" b="b" t="t" l="l"/>
                <a:pathLst>
                  <a:path h="646548" w="5993287">
                    <a:moveTo>
                      <a:pt x="0" y="0"/>
                    </a:moveTo>
                    <a:lnTo>
                      <a:pt x="5670013" y="0"/>
                    </a:lnTo>
                    <a:cubicBezTo>
                      <a:pt x="5848552" y="0"/>
                      <a:pt x="5993287" y="144734"/>
                      <a:pt x="5993287" y="323274"/>
                    </a:cubicBezTo>
                    <a:lnTo>
                      <a:pt x="5993287" y="323274"/>
                    </a:lnTo>
                    <a:cubicBezTo>
                      <a:pt x="5993287" y="501813"/>
                      <a:pt x="5848552" y="646547"/>
                      <a:pt x="5670013" y="646548"/>
                    </a:cubicBezTo>
                    <a:lnTo>
                      <a:pt x="0" y="646548"/>
                    </a:lnTo>
                    <a:close/>
                  </a:path>
                </a:pathLst>
              </a:custGeom>
              <a:solidFill>
                <a:srgbClr val="00BF63"/>
              </a:solidFill>
            </p:spPr>
          </p:sp>
          <p:sp>
            <p:nvSpPr>
              <p:cNvPr name="Freeform 19" id="19"/>
              <p:cNvSpPr/>
              <p:nvPr/>
            </p:nvSpPr>
            <p:spPr>
              <a:xfrm flipH="false" flipV="false" rot="0">
                <a:off x="0" y="4570649"/>
                <a:ext cx="9585449" cy="646548"/>
              </a:xfrm>
              <a:custGeom>
                <a:avLst/>
                <a:gdLst/>
                <a:ahLst/>
                <a:cxnLst/>
                <a:rect r="r" b="b" t="t" l="l"/>
                <a:pathLst>
                  <a:path h="646548" w="9585449">
                    <a:moveTo>
                      <a:pt x="0" y="0"/>
                    </a:moveTo>
                    <a:lnTo>
                      <a:pt x="9262175" y="0"/>
                    </a:lnTo>
                    <a:cubicBezTo>
                      <a:pt x="9440714" y="0"/>
                      <a:pt x="9585449" y="144735"/>
                      <a:pt x="9585449" y="323274"/>
                    </a:cubicBezTo>
                    <a:lnTo>
                      <a:pt x="9585449" y="323274"/>
                    </a:lnTo>
                    <a:cubicBezTo>
                      <a:pt x="9585449" y="501813"/>
                      <a:pt x="9440714" y="646548"/>
                      <a:pt x="9262175" y="646548"/>
                    </a:cubicBezTo>
                    <a:lnTo>
                      <a:pt x="0" y="646548"/>
                    </a:lnTo>
                    <a:close/>
                  </a:path>
                </a:pathLst>
              </a:custGeom>
              <a:solidFill>
                <a:srgbClr val="00BF63"/>
              </a:solidFill>
            </p:spPr>
          </p:sp>
          <p:sp>
            <p:nvSpPr>
              <p:cNvPr name="Freeform 20" id="20"/>
              <p:cNvSpPr/>
              <p:nvPr/>
            </p:nvSpPr>
            <p:spPr>
              <a:xfrm flipH="false" flipV="false" rot="0">
                <a:off x="0" y="6855974"/>
                <a:ext cx="11181966" cy="646548"/>
              </a:xfrm>
              <a:custGeom>
                <a:avLst/>
                <a:gdLst/>
                <a:ahLst/>
                <a:cxnLst/>
                <a:rect r="r" b="b" t="t" l="l"/>
                <a:pathLst>
                  <a:path h="646548" w="11181966">
                    <a:moveTo>
                      <a:pt x="0" y="0"/>
                    </a:moveTo>
                    <a:lnTo>
                      <a:pt x="10858691" y="0"/>
                    </a:lnTo>
                    <a:cubicBezTo>
                      <a:pt x="10944429" y="0"/>
                      <a:pt x="11026655" y="34059"/>
                      <a:pt x="11087281" y="94685"/>
                    </a:cubicBezTo>
                    <a:cubicBezTo>
                      <a:pt x="11147906" y="155310"/>
                      <a:pt x="11181966" y="237536"/>
                      <a:pt x="11181966" y="323274"/>
                    </a:cubicBezTo>
                    <a:lnTo>
                      <a:pt x="11181966" y="323274"/>
                    </a:lnTo>
                    <a:cubicBezTo>
                      <a:pt x="11181966" y="409011"/>
                      <a:pt x="11147906" y="491237"/>
                      <a:pt x="11087281" y="551863"/>
                    </a:cubicBezTo>
                    <a:cubicBezTo>
                      <a:pt x="11026655" y="612489"/>
                      <a:pt x="10944429" y="646548"/>
                      <a:pt x="10858691" y="646548"/>
                    </a:cubicBezTo>
                    <a:lnTo>
                      <a:pt x="0" y="646548"/>
                    </a:lnTo>
                    <a:close/>
                  </a:path>
                </a:pathLst>
              </a:custGeom>
              <a:solidFill>
                <a:srgbClr val="00BF63"/>
              </a:solidFill>
            </p:spPr>
          </p:sp>
          <p:sp>
            <p:nvSpPr>
              <p:cNvPr name="Freeform 21" id="21"/>
              <p:cNvSpPr/>
              <p:nvPr/>
            </p:nvSpPr>
            <p:spPr>
              <a:xfrm flipH="false" flipV="false" rot="0">
                <a:off x="0" y="671948"/>
                <a:ext cx="3596244" cy="646548"/>
              </a:xfrm>
              <a:custGeom>
                <a:avLst/>
                <a:gdLst/>
                <a:ahLst/>
                <a:cxnLst/>
                <a:rect r="r" b="b" t="t" l="l"/>
                <a:pathLst>
                  <a:path h="646548" w="3596244">
                    <a:moveTo>
                      <a:pt x="0" y="0"/>
                    </a:moveTo>
                    <a:lnTo>
                      <a:pt x="3272970" y="0"/>
                    </a:lnTo>
                    <a:cubicBezTo>
                      <a:pt x="3358708" y="0"/>
                      <a:pt x="3440934" y="34059"/>
                      <a:pt x="3501559" y="94685"/>
                    </a:cubicBezTo>
                    <a:cubicBezTo>
                      <a:pt x="3562185" y="155310"/>
                      <a:pt x="3596244" y="237536"/>
                      <a:pt x="3596244" y="323274"/>
                    </a:cubicBezTo>
                    <a:lnTo>
                      <a:pt x="3596244" y="323274"/>
                    </a:lnTo>
                    <a:cubicBezTo>
                      <a:pt x="3596244" y="409012"/>
                      <a:pt x="3562185" y="491238"/>
                      <a:pt x="3501559" y="551863"/>
                    </a:cubicBezTo>
                    <a:cubicBezTo>
                      <a:pt x="3440934" y="612489"/>
                      <a:pt x="3358708" y="646548"/>
                      <a:pt x="3272970" y="646548"/>
                    </a:cubicBezTo>
                    <a:lnTo>
                      <a:pt x="0" y="646548"/>
                    </a:lnTo>
                    <a:close/>
                  </a:path>
                </a:pathLst>
              </a:custGeom>
              <a:solidFill>
                <a:srgbClr val="FF93A6"/>
              </a:solidFill>
            </p:spPr>
          </p:sp>
          <p:sp>
            <p:nvSpPr>
              <p:cNvPr name="Freeform 22" id="22"/>
              <p:cNvSpPr/>
              <p:nvPr/>
            </p:nvSpPr>
            <p:spPr>
              <a:xfrm flipH="false" flipV="false" rot="0">
                <a:off x="0" y="2957273"/>
                <a:ext cx="5593734" cy="646548"/>
              </a:xfrm>
              <a:custGeom>
                <a:avLst/>
                <a:gdLst/>
                <a:ahLst/>
                <a:cxnLst/>
                <a:rect r="r" b="b" t="t" l="l"/>
                <a:pathLst>
                  <a:path h="646548" w="5593734">
                    <a:moveTo>
                      <a:pt x="0" y="0"/>
                    </a:moveTo>
                    <a:lnTo>
                      <a:pt x="5270460" y="0"/>
                    </a:lnTo>
                    <a:cubicBezTo>
                      <a:pt x="5356198" y="0"/>
                      <a:pt x="5438424" y="34059"/>
                      <a:pt x="5499049" y="94684"/>
                    </a:cubicBezTo>
                    <a:cubicBezTo>
                      <a:pt x="5559675" y="155310"/>
                      <a:pt x="5593734" y="237536"/>
                      <a:pt x="5593734" y="323274"/>
                    </a:cubicBezTo>
                    <a:lnTo>
                      <a:pt x="5593734" y="323274"/>
                    </a:lnTo>
                    <a:cubicBezTo>
                      <a:pt x="5593734" y="409011"/>
                      <a:pt x="5559675" y="491237"/>
                      <a:pt x="5499049" y="551863"/>
                    </a:cubicBezTo>
                    <a:cubicBezTo>
                      <a:pt x="5438424" y="612489"/>
                      <a:pt x="5356198" y="646548"/>
                      <a:pt x="5270460" y="646548"/>
                    </a:cubicBezTo>
                    <a:lnTo>
                      <a:pt x="0" y="646548"/>
                    </a:lnTo>
                    <a:close/>
                  </a:path>
                </a:pathLst>
              </a:custGeom>
              <a:solidFill>
                <a:srgbClr val="FF93A6"/>
              </a:solidFill>
            </p:spPr>
          </p:sp>
          <p:sp>
            <p:nvSpPr>
              <p:cNvPr name="Freeform 23" id="23"/>
              <p:cNvSpPr/>
              <p:nvPr/>
            </p:nvSpPr>
            <p:spPr>
              <a:xfrm flipH="false" flipV="false" rot="0">
                <a:off x="0" y="5242597"/>
                <a:ext cx="6390299" cy="646548"/>
              </a:xfrm>
              <a:custGeom>
                <a:avLst/>
                <a:gdLst/>
                <a:ahLst/>
                <a:cxnLst/>
                <a:rect r="r" b="b" t="t" l="l"/>
                <a:pathLst>
                  <a:path h="646548" w="6390299">
                    <a:moveTo>
                      <a:pt x="0" y="0"/>
                    </a:moveTo>
                    <a:lnTo>
                      <a:pt x="6067025" y="0"/>
                    </a:lnTo>
                    <a:cubicBezTo>
                      <a:pt x="6152763" y="0"/>
                      <a:pt x="6234989" y="34059"/>
                      <a:pt x="6295614" y="94685"/>
                    </a:cubicBezTo>
                    <a:cubicBezTo>
                      <a:pt x="6356240" y="155310"/>
                      <a:pt x="6390299" y="237536"/>
                      <a:pt x="6390299" y="323274"/>
                    </a:cubicBezTo>
                    <a:lnTo>
                      <a:pt x="6390299" y="323274"/>
                    </a:lnTo>
                    <a:cubicBezTo>
                      <a:pt x="6390299" y="409012"/>
                      <a:pt x="6356240" y="491238"/>
                      <a:pt x="6295614" y="551863"/>
                    </a:cubicBezTo>
                    <a:cubicBezTo>
                      <a:pt x="6234989" y="612489"/>
                      <a:pt x="6152763" y="646548"/>
                      <a:pt x="6067025" y="646548"/>
                    </a:cubicBezTo>
                    <a:lnTo>
                      <a:pt x="0" y="646548"/>
                    </a:lnTo>
                    <a:close/>
                  </a:path>
                </a:pathLst>
              </a:custGeom>
              <a:solidFill>
                <a:srgbClr val="FF93A6"/>
              </a:solidFill>
            </p:spPr>
          </p:sp>
          <p:sp>
            <p:nvSpPr>
              <p:cNvPr name="Freeform 24" id="24"/>
              <p:cNvSpPr/>
              <p:nvPr/>
            </p:nvSpPr>
            <p:spPr>
              <a:xfrm flipH="false" flipV="false" rot="0">
                <a:off x="0" y="7527922"/>
                <a:ext cx="7987118" cy="646548"/>
              </a:xfrm>
              <a:custGeom>
                <a:avLst/>
                <a:gdLst/>
                <a:ahLst/>
                <a:cxnLst/>
                <a:rect r="r" b="b" t="t" l="l"/>
                <a:pathLst>
                  <a:path h="646548" w="7987118">
                    <a:moveTo>
                      <a:pt x="0" y="0"/>
                    </a:moveTo>
                    <a:lnTo>
                      <a:pt x="7663844" y="0"/>
                    </a:lnTo>
                    <a:cubicBezTo>
                      <a:pt x="7749581" y="0"/>
                      <a:pt x="7831807" y="34059"/>
                      <a:pt x="7892433" y="94685"/>
                    </a:cubicBezTo>
                    <a:cubicBezTo>
                      <a:pt x="7953059" y="155311"/>
                      <a:pt x="7987118" y="237537"/>
                      <a:pt x="7987118" y="323274"/>
                    </a:cubicBezTo>
                    <a:lnTo>
                      <a:pt x="7987118" y="323274"/>
                    </a:lnTo>
                    <a:cubicBezTo>
                      <a:pt x="7987118" y="409011"/>
                      <a:pt x="7953059" y="491237"/>
                      <a:pt x="7892433" y="551863"/>
                    </a:cubicBezTo>
                    <a:cubicBezTo>
                      <a:pt x="7831807" y="612489"/>
                      <a:pt x="7749581" y="646548"/>
                      <a:pt x="7663844" y="646548"/>
                    </a:cubicBezTo>
                    <a:lnTo>
                      <a:pt x="0" y="646548"/>
                    </a:lnTo>
                    <a:close/>
                  </a:path>
                </a:pathLst>
              </a:custGeom>
              <a:solidFill>
                <a:srgbClr val="FF93A6"/>
              </a:solidFill>
            </p:spPr>
          </p:sp>
          <p:sp>
            <p:nvSpPr>
              <p:cNvPr name="Freeform 25" id="25"/>
              <p:cNvSpPr/>
              <p:nvPr/>
            </p:nvSpPr>
            <p:spPr>
              <a:xfrm flipH="false" flipV="false" rot="0">
                <a:off x="0" y="1343896"/>
                <a:ext cx="2397496" cy="646548"/>
              </a:xfrm>
              <a:custGeom>
                <a:avLst/>
                <a:gdLst/>
                <a:ahLst/>
                <a:cxnLst/>
                <a:rect r="r" b="b" t="t" l="l"/>
                <a:pathLst>
                  <a:path h="646548" w="2397496">
                    <a:moveTo>
                      <a:pt x="0" y="0"/>
                    </a:moveTo>
                    <a:lnTo>
                      <a:pt x="2074222" y="0"/>
                    </a:lnTo>
                    <a:cubicBezTo>
                      <a:pt x="2159960" y="0"/>
                      <a:pt x="2242186" y="34059"/>
                      <a:pt x="2302811" y="94685"/>
                    </a:cubicBezTo>
                    <a:cubicBezTo>
                      <a:pt x="2363437" y="155310"/>
                      <a:pt x="2397496" y="237536"/>
                      <a:pt x="2397496" y="323274"/>
                    </a:cubicBezTo>
                    <a:lnTo>
                      <a:pt x="2397496" y="323274"/>
                    </a:lnTo>
                    <a:cubicBezTo>
                      <a:pt x="2397496" y="409012"/>
                      <a:pt x="2363437" y="491238"/>
                      <a:pt x="2302811" y="551863"/>
                    </a:cubicBezTo>
                    <a:cubicBezTo>
                      <a:pt x="2242186" y="612489"/>
                      <a:pt x="2159960" y="646548"/>
                      <a:pt x="2074222" y="646548"/>
                    </a:cubicBezTo>
                    <a:lnTo>
                      <a:pt x="0" y="646548"/>
                    </a:lnTo>
                    <a:close/>
                  </a:path>
                </a:pathLst>
              </a:custGeom>
              <a:solidFill>
                <a:srgbClr val="FFCBD4"/>
              </a:solidFill>
            </p:spPr>
          </p:sp>
          <p:sp>
            <p:nvSpPr>
              <p:cNvPr name="Freeform 26" id="26"/>
              <p:cNvSpPr/>
              <p:nvPr/>
            </p:nvSpPr>
            <p:spPr>
              <a:xfrm flipH="false" flipV="false" rot="0">
                <a:off x="0" y="3629221"/>
                <a:ext cx="4395077" cy="646548"/>
              </a:xfrm>
              <a:custGeom>
                <a:avLst/>
                <a:gdLst/>
                <a:ahLst/>
                <a:cxnLst/>
                <a:rect r="r" b="b" t="t" l="l"/>
                <a:pathLst>
                  <a:path h="646548" w="4395077">
                    <a:moveTo>
                      <a:pt x="0" y="0"/>
                    </a:moveTo>
                    <a:lnTo>
                      <a:pt x="4071803" y="0"/>
                    </a:lnTo>
                    <a:cubicBezTo>
                      <a:pt x="4250342" y="0"/>
                      <a:pt x="4395077" y="144734"/>
                      <a:pt x="4395077" y="323273"/>
                    </a:cubicBezTo>
                    <a:lnTo>
                      <a:pt x="4395077" y="323273"/>
                    </a:lnTo>
                    <a:cubicBezTo>
                      <a:pt x="4395077" y="409011"/>
                      <a:pt x="4361018" y="491237"/>
                      <a:pt x="4300392" y="551863"/>
                    </a:cubicBezTo>
                    <a:cubicBezTo>
                      <a:pt x="4239767" y="612488"/>
                      <a:pt x="4157541" y="646547"/>
                      <a:pt x="4071803" y="646547"/>
                    </a:cubicBezTo>
                    <a:lnTo>
                      <a:pt x="0" y="646547"/>
                    </a:lnTo>
                    <a:close/>
                  </a:path>
                </a:pathLst>
              </a:custGeom>
              <a:solidFill>
                <a:srgbClr val="FFCBD4"/>
              </a:solidFill>
            </p:spPr>
          </p:sp>
          <p:sp>
            <p:nvSpPr>
              <p:cNvPr name="Freeform 27" id="27"/>
              <p:cNvSpPr/>
              <p:nvPr/>
            </p:nvSpPr>
            <p:spPr>
              <a:xfrm flipH="false" flipV="false" rot="0">
                <a:off x="0" y="5914545"/>
                <a:ext cx="3993937" cy="646548"/>
              </a:xfrm>
              <a:custGeom>
                <a:avLst/>
                <a:gdLst/>
                <a:ahLst/>
                <a:cxnLst/>
                <a:rect r="r" b="b" t="t" l="l"/>
                <a:pathLst>
                  <a:path h="646548" w="3993937">
                    <a:moveTo>
                      <a:pt x="0" y="0"/>
                    </a:moveTo>
                    <a:lnTo>
                      <a:pt x="3670663" y="0"/>
                    </a:lnTo>
                    <a:cubicBezTo>
                      <a:pt x="3849202" y="0"/>
                      <a:pt x="3993937" y="144735"/>
                      <a:pt x="3993937" y="323274"/>
                    </a:cubicBezTo>
                    <a:lnTo>
                      <a:pt x="3993937" y="323274"/>
                    </a:lnTo>
                    <a:cubicBezTo>
                      <a:pt x="3993937" y="501813"/>
                      <a:pt x="3849202" y="646548"/>
                      <a:pt x="3670663" y="646548"/>
                    </a:cubicBezTo>
                    <a:lnTo>
                      <a:pt x="0" y="646548"/>
                    </a:lnTo>
                    <a:close/>
                  </a:path>
                </a:pathLst>
              </a:custGeom>
              <a:solidFill>
                <a:srgbClr val="FFCBD4"/>
              </a:solidFill>
            </p:spPr>
          </p:sp>
          <p:sp>
            <p:nvSpPr>
              <p:cNvPr name="Freeform 28" id="28"/>
              <p:cNvSpPr/>
              <p:nvPr/>
            </p:nvSpPr>
            <p:spPr>
              <a:xfrm flipH="false" flipV="false" rot="0">
                <a:off x="0" y="8199870"/>
                <a:ext cx="4792271" cy="646547"/>
              </a:xfrm>
              <a:custGeom>
                <a:avLst/>
                <a:gdLst/>
                <a:ahLst/>
                <a:cxnLst/>
                <a:rect r="r" b="b" t="t" l="l"/>
                <a:pathLst>
                  <a:path h="646547" w="4792271">
                    <a:moveTo>
                      <a:pt x="0" y="0"/>
                    </a:moveTo>
                    <a:lnTo>
                      <a:pt x="4468997" y="0"/>
                    </a:lnTo>
                    <a:cubicBezTo>
                      <a:pt x="4554734" y="0"/>
                      <a:pt x="4636960" y="34059"/>
                      <a:pt x="4697586" y="94685"/>
                    </a:cubicBezTo>
                    <a:cubicBezTo>
                      <a:pt x="4758212" y="155311"/>
                      <a:pt x="4792271" y="237537"/>
                      <a:pt x="4792271" y="323274"/>
                    </a:cubicBezTo>
                    <a:lnTo>
                      <a:pt x="4792271" y="323274"/>
                    </a:lnTo>
                    <a:cubicBezTo>
                      <a:pt x="4792270" y="501813"/>
                      <a:pt x="4647536" y="646547"/>
                      <a:pt x="4468997" y="646547"/>
                    </a:cubicBezTo>
                    <a:lnTo>
                      <a:pt x="0" y="646547"/>
                    </a:lnTo>
                    <a:close/>
                  </a:path>
                </a:pathLst>
              </a:custGeom>
              <a:solidFill>
                <a:srgbClr val="FFCBD4"/>
              </a:solidFill>
            </p:spPr>
          </p:sp>
        </p:grpSp>
      </p:grpSp>
      <p:grpSp>
        <p:nvGrpSpPr>
          <p:cNvPr name="Group 29" id="29"/>
          <p:cNvGrpSpPr/>
          <p:nvPr/>
        </p:nvGrpSpPr>
        <p:grpSpPr>
          <a:xfrm rot="0">
            <a:off x="4600337" y="606688"/>
            <a:ext cx="1080030" cy="1080030"/>
            <a:chOff x="0" y="0"/>
            <a:chExt cx="6350000" cy="6350000"/>
          </a:xfrm>
        </p:grpSpPr>
        <p:sp>
          <p:nvSpPr>
            <p:cNvPr name="Freeform 30" id="3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31" id="31"/>
          <p:cNvSpPr txBox="true"/>
          <p:nvPr/>
        </p:nvSpPr>
        <p:spPr>
          <a:xfrm rot="0">
            <a:off x="5140352" y="598427"/>
            <a:ext cx="7235148"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BUSINESS GROWTH</a:t>
            </a:r>
          </a:p>
        </p:txBody>
      </p:sp>
      <p:sp>
        <p:nvSpPr>
          <p:cNvPr name="TextBox 32" id="32"/>
          <p:cNvSpPr txBox="true"/>
          <p:nvPr/>
        </p:nvSpPr>
        <p:spPr>
          <a:xfrm rot="0">
            <a:off x="1685213" y="4873157"/>
            <a:ext cx="6096400" cy="3105267"/>
          </a:xfrm>
          <a:prstGeom prst="rect">
            <a:avLst/>
          </a:prstGeom>
        </p:spPr>
        <p:txBody>
          <a:bodyPr anchor="t" rtlCol="false" tIns="0" lIns="0" bIns="0" rIns="0">
            <a:spAutoFit/>
          </a:bodyPr>
          <a:lstStyle/>
          <a:p>
            <a:pPr>
              <a:lnSpc>
                <a:spcPts val="3143"/>
              </a:lnSpc>
              <a:spcBef>
                <a:spcPct val="0"/>
              </a:spcBef>
            </a:pPr>
            <a:r>
              <a:rPr lang="en-US" sz="2245">
                <a:solidFill>
                  <a:srgbClr val="FFFFFF"/>
                </a:solidFill>
                <a:latin typeface="Binate"/>
              </a:rPr>
              <a:t>Our Business growth looks reducing nature in a year. It is because, during the first 4 months the demand for </a:t>
            </a:r>
            <a:r>
              <a:rPr lang="en-US" sz="2245">
                <a:solidFill>
                  <a:srgbClr val="00BE62"/>
                </a:solidFill>
                <a:latin typeface="Binate"/>
              </a:rPr>
              <a:t>Green</a:t>
            </a:r>
            <a:r>
              <a:rPr lang="en-US" sz="2245">
                <a:solidFill>
                  <a:srgbClr val="FFFFFF"/>
                </a:solidFill>
                <a:latin typeface="Binate"/>
              </a:rPr>
              <a:t>Stick is very high, as the month passes its demand start decreasing. During the month of Falgun Chaitra, there is less demand. Because these months are not considered seasonal month.</a:t>
            </a:r>
          </a:p>
        </p:txBody>
      </p:sp>
      <p:sp>
        <p:nvSpPr>
          <p:cNvPr name="TextBox 33" id="33"/>
          <p:cNvSpPr txBox="true"/>
          <p:nvPr/>
        </p:nvSpPr>
        <p:spPr>
          <a:xfrm rot="0">
            <a:off x="1685213" y="4199103"/>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Description</a:t>
            </a:r>
          </a:p>
        </p:txBody>
      </p:sp>
      <p:grpSp>
        <p:nvGrpSpPr>
          <p:cNvPr name="Group 34" id="34"/>
          <p:cNvGrpSpPr/>
          <p:nvPr/>
        </p:nvGrpSpPr>
        <p:grpSpPr>
          <a:xfrm rot="0">
            <a:off x="684811" y="607952"/>
            <a:ext cx="3287336" cy="870896"/>
            <a:chOff x="0" y="0"/>
            <a:chExt cx="2492785" cy="660400"/>
          </a:xfrm>
        </p:grpSpPr>
        <p:sp>
          <p:nvSpPr>
            <p:cNvPr name="Freeform 35" id="35"/>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36" id="36"/>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37" id="37"/>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334303" y="2318594"/>
            <a:ext cx="9341786" cy="6656899"/>
            <a:chOff x="0" y="0"/>
            <a:chExt cx="12455715" cy="8875866"/>
          </a:xfrm>
        </p:grpSpPr>
        <p:grpSp>
          <p:nvGrpSpPr>
            <p:cNvPr name="Group 6" id="6"/>
            <p:cNvGrpSpPr>
              <a:grpSpLocks noChangeAspect="true"/>
            </p:cNvGrpSpPr>
            <p:nvPr/>
          </p:nvGrpSpPr>
          <p:grpSpPr>
            <a:xfrm rot="0">
              <a:off x="987652" y="0"/>
              <a:ext cx="11282761" cy="8335817"/>
              <a:chOff x="0" y="0"/>
              <a:chExt cx="11973873" cy="8846418"/>
            </a:xfrm>
          </p:grpSpPr>
          <p:sp>
            <p:nvSpPr>
              <p:cNvPr name="Freeform 7" id="7"/>
              <p:cNvSpPr/>
              <p:nvPr/>
            </p:nvSpPr>
            <p:spPr>
              <a:xfrm flipH="false" flipV="false" rot="0">
                <a:off x="-6350" y="0"/>
                <a:ext cx="11986573" cy="8846417"/>
              </a:xfrm>
              <a:custGeom>
                <a:avLst/>
                <a:gdLst/>
                <a:ahLst/>
                <a:cxnLst/>
                <a:rect r="r" b="b" t="t" l="l"/>
                <a:pathLst>
                  <a:path h="8846417" w="11986573">
                    <a:moveTo>
                      <a:pt x="0" y="0"/>
                    </a:moveTo>
                    <a:lnTo>
                      <a:pt x="12700" y="0"/>
                    </a:lnTo>
                    <a:lnTo>
                      <a:pt x="12700" y="8846417"/>
                    </a:lnTo>
                    <a:lnTo>
                      <a:pt x="0" y="8846417"/>
                    </a:lnTo>
                    <a:close/>
                    <a:moveTo>
                      <a:pt x="3991291" y="0"/>
                    </a:moveTo>
                    <a:lnTo>
                      <a:pt x="4003991" y="0"/>
                    </a:lnTo>
                    <a:lnTo>
                      <a:pt x="4003991" y="8846417"/>
                    </a:lnTo>
                    <a:lnTo>
                      <a:pt x="3991291" y="8846417"/>
                    </a:lnTo>
                    <a:close/>
                    <a:moveTo>
                      <a:pt x="7982583" y="0"/>
                    </a:moveTo>
                    <a:lnTo>
                      <a:pt x="7995283" y="0"/>
                    </a:lnTo>
                    <a:lnTo>
                      <a:pt x="7995283" y="8846417"/>
                    </a:lnTo>
                    <a:lnTo>
                      <a:pt x="7982583" y="8846417"/>
                    </a:lnTo>
                    <a:close/>
                    <a:moveTo>
                      <a:pt x="11973873" y="0"/>
                    </a:moveTo>
                    <a:lnTo>
                      <a:pt x="11986573" y="0"/>
                    </a:lnTo>
                    <a:lnTo>
                      <a:pt x="11986573" y="8846417"/>
                    </a:lnTo>
                    <a:lnTo>
                      <a:pt x="11973873" y="8846417"/>
                    </a:lnTo>
                    <a:close/>
                  </a:path>
                </a:pathLst>
              </a:custGeom>
              <a:solidFill>
                <a:srgbClr val="FFFFFF">
                  <a:alpha val="24706"/>
                </a:srgbClr>
              </a:solidFill>
            </p:spPr>
          </p:sp>
        </p:grpSp>
        <p:sp>
          <p:nvSpPr>
            <p:cNvPr name="TextBox 8" id="8"/>
            <p:cNvSpPr txBox="true"/>
            <p:nvPr/>
          </p:nvSpPr>
          <p:spPr>
            <a:xfrm rot="0">
              <a:off x="895002" y="8459835"/>
              <a:ext cx="185301"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0</a:t>
              </a:r>
            </a:p>
          </p:txBody>
        </p:sp>
        <p:sp>
          <p:nvSpPr>
            <p:cNvPr name="TextBox 9" id="9"/>
            <p:cNvSpPr txBox="true"/>
            <p:nvPr/>
          </p:nvSpPr>
          <p:spPr>
            <a:xfrm rot="0">
              <a:off x="4563271" y="8459835"/>
              <a:ext cx="370602"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10</a:t>
              </a:r>
            </a:p>
          </p:txBody>
        </p:sp>
        <p:sp>
          <p:nvSpPr>
            <p:cNvPr name="TextBox 10" id="10"/>
            <p:cNvSpPr txBox="true"/>
            <p:nvPr/>
          </p:nvSpPr>
          <p:spPr>
            <a:xfrm rot="0">
              <a:off x="8324192" y="8459835"/>
              <a:ext cx="370602"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20</a:t>
              </a:r>
            </a:p>
          </p:txBody>
        </p:sp>
        <p:sp>
          <p:nvSpPr>
            <p:cNvPr name="TextBox 11" id="11"/>
            <p:cNvSpPr txBox="true"/>
            <p:nvPr/>
          </p:nvSpPr>
          <p:spPr>
            <a:xfrm rot="0">
              <a:off x="12085112" y="8459835"/>
              <a:ext cx="370602" cy="416031"/>
            </a:xfrm>
            <a:prstGeom prst="rect">
              <a:avLst/>
            </a:prstGeom>
          </p:spPr>
          <p:txBody>
            <a:bodyPr anchor="t" rtlCol="false" tIns="0" lIns="0" bIns="0" rIns="0">
              <a:spAutoFit/>
            </a:bodyPr>
            <a:lstStyle/>
            <a:p>
              <a:pPr algn="ctr">
                <a:lnSpc>
                  <a:spcPts val="2680"/>
                </a:lnSpc>
              </a:pPr>
              <a:r>
                <a:rPr lang="en-US" sz="1914">
                  <a:solidFill>
                    <a:srgbClr val="FFFFFF"/>
                  </a:solidFill>
                  <a:latin typeface="Open Sans"/>
                </a:rPr>
                <a:t>30</a:t>
              </a:r>
            </a:p>
          </p:txBody>
        </p:sp>
        <p:sp>
          <p:nvSpPr>
            <p:cNvPr name="TextBox 12" id="12"/>
            <p:cNvSpPr txBox="true"/>
            <p:nvPr/>
          </p:nvSpPr>
          <p:spPr>
            <a:xfrm rot="0">
              <a:off x="0" y="710714"/>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2023 </a:t>
              </a:r>
            </a:p>
          </p:txBody>
        </p:sp>
        <p:sp>
          <p:nvSpPr>
            <p:cNvPr name="TextBox 13" id="13"/>
            <p:cNvSpPr txBox="true"/>
            <p:nvPr/>
          </p:nvSpPr>
          <p:spPr>
            <a:xfrm rot="0">
              <a:off x="0" y="2864133"/>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2024 </a:t>
              </a:r>
            </a:p>
          </p:txBody>
        </p:sp>
        <p:sp>
          <p:nvSpPr>
            <p:cNvPr name="TextBox 14" id="14"/>
            <p:cNvSpPr txBox="true"/>
            <p:nvPr/>
          </p:nvSpPr>
          <p:spPr>
            <a:xfrm rot="0">
              <a:off x="0" y="5017553"/>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2025 </a:t>
              </a:r>
            </a:p>
          </p:txBody>
        </p:sp>
        <p:sp>
          <p:nvSpPr>
            <p:cNvPr name="TextBox 15" id="15"/>
            <p:cNvSpPr txBox="true"/>
            <p:nvPr/>
          </p:nvSpPr>
          <p:spPr>
            <a:xfrm rot="0">
              <a:off x="0" y="7170972"/>
              <a:ext cx="825534" cy="416031"/>
            </a:xfrm>
            <a:prstGeom prst="rect">
              <a:avLst/>
            </a:prstGeom>
          </p:spPr>
          <p:txBody>
            <a:bodyPr anchor="t" rtlCol="false" tIns="0" lIns="0" bIns="0" rIns="0">
              <a:spAutoFit/>
            </a:bodyPr>
            <a:lstStyle/>
            <a:p>
              <a:pPr algn="r">
                <a:lnSpc>
                  <a:spcPts val="2680"/>
                </a:lnSpc>
              </a:pPr>
              <a:r>
                <a:rPr lang="en-US" sz="1914">
                  <a:solidFill>
                    <a:srgbClr val="FFFFFF"/>
                  </a:solidFill>
                  <a:latin typeface="Open Sans"/>
                </a:rPr>
                <a:t>2026 </a:t>
              </a:r>
            </a:p>
          </p:txBody>
        </p:sp>
        <p:grpSp>
          <p:nvGrpSpPr>
            <p:cNvPr name="Group 16" id="16"/>
            <p:cNvGrpSpPr>
              <a:grpSpLocks noChangeAspect="true"/>
            </p:cNvGrpSpPr>
            <p:nvPr/>
          </p:nvGrpSpPr>
          <p:grpSpPr>
            <a:xfrm rot="0">
              <a:off x="987652" y="0"/>
              <a:ext cx="10536561" cy="8335817"/>
              <a:chOff x="0" y="0"/>
              <a:chExt cx="11181965" cy="8846418"/>
            </a:xfrm>
          </p:grpSpPr>
          <p:sp>
            <p:nvSpPr>
              <p:cNvPr name="Freeform 17" id="17"/>
              <p:cNvSpPr/>
              <p:nvPr/>
            </p:nvSpPr>
            <p:spPr>
              <a:xfrm flipH="false" flipV="false" rot="0">
                <a:off x="0" y="0"/>
                <a:ext cx="5594158" cy="646548"/>
              </a:xfrm>
              <a:custGeom>
                <a:avLst/>
                <a:gdLst/>
                <a:ahLst/>
                <a:cxnLst/>
                <a:rect r="r" b="b" t="t" l="l"/>
                <a:pathLst>
                  <a:path h="646548" w="5594158">
                    <a:moveTo>
                      <a:pt x="0" y="0"/>
                    </a:moveTo>
                    <a:lnTo>
                      <a:pt x="5270884" y="0"/>
                    </a:lnTo>
                    <a:lnTo>
                      <a:pt x="5270884" y="0"/>
                    </a:lnTo>
                    <a:cubicBezTo>
                      <a:pt x="5356621" y="0"/>
                      <a:pt x="5438847" y="34059"/>
                      <a:pt x="5499473" y="94685"/>
                    </a:cubicBezTo>
                    <a:cubicBezTo>
                      <a:pt x="5560099" y="155310"/>
                      <a:pt x="5594158" y="237536"/>
                      <a:pt x="5594158" y="323274"/>
                    </a:cubicBezTo>
                    <a:lnTo>
                      <a:pt x="5594158" y="323274"/>
                    </a:lnTo>
                    <a:cubicBezTo>
                      <a:pt x="5594158" y="409012"/>
                      <a:pt x="5560099" y="491238"/>
                      <a:pt x="5499473" y="551863"/>
                    </a:cubicBezTo>
                    <a:cubicBezTo>
                      <a:pt x="5438847" y="612489"/>
                      <a:pt x="5356621" y="646548"/>
                      <a:pt x="5270884" y="646548"/>
                    </a:cubicBezTo>
                    <a:lnTo>
                      <a:pt x="0" y="646548"/>
                    </a:lnTo>
                    <a:close/>
                  </a:path>
                </a:pathLst>
              </a:custGeom>
              <a:solidFill>
                <a:srgbClr val="00BF63"/>
              </a:solidFill>
            </p:spPr>
          </p:sp>
          <p:sp>
            <p:nvSpPr>
              <p:cNvPr name="Freeform 18" id="18"/>
              <p:cNvSpPr/>
              <p:nvPr/>
            </p:nvSpPr>
            <p:spPr>
              <a:xfrm flipH="false" flipV="false" rot="0">
                <a:off x="0" y="2285325"/>
                <a:ext cx="5993287" cy="646548"/>
              </a:xfrm>
              <a:custGeom>
                <a:avLst/>
                <a:gdLst/>
                <a:ahLst/>
                <a:cxnLst/>
                <a:rect r="r" b="b" t="t" l="l"/>
                <a:pathLst>
                  <a:path h="646548" w="5993287">
                    <a:moveTo>
                      <a:pt x="0" y="0"/>
                    </a:moveTo>
                    <a:lnTo>
                      <a:pt x="5670013" y="0"/>
                    </a:lnTo>
                    <a:cubicBezTo>
                      <a:pt x="5848552" y="0"/>
                      <a:pt x="5993287" y="144734"/>
                      <a:pt x="5993287" y="323274"/>
                    </a:cubicBezTo>
                    <a:lnTo>
                      <a:pt x="5993287" y="323274"/>
                    </a:lnTo>
                    <a:cubicBezTo>
                      <a:pt x="5993287" y="501813"/>
                      <a:pt x="5848552" y="646547"/>
                      <a:pt x="5670013" y="646548"/>
                    </a:cubicBezTo>
                    <a:lnTo>
                      <a:pt x="0" y="646548"/>
                    </a:lnTo>
                    <a:close/>
                  </a:path>
                </a:pathLst>
              </a:custGeom>
              <a:solidFill>
                <a:srgbClr val="00BF63"/>
              </a:solidFill>
            </p:spPr>
          </p:sp>
          <p:sp>
            <p:nvSpPr>
              <p:cNvPr name="Freeform 19" id="19"/>
              <p:cNvSpPr/>
              <p:nvPr/>
            </p:nvSpPr>
            <p:spPr>
              <a:xfrm flipH="false" flipV="false" rot="0">
                <a:off x="0" y="4570649"/>
                <a:ext cx="9585449" cy="646548"/>
              </a:xfrm>
              <a:custGeom>
                <a:avLst/>
                <a:gdLst/>
                <a:ahLst/>
                <a:cxnLst/>
                <a:rect r="r" b="b" t="t" l="l"/>
                <a:pathLst>
                  <a:path h="646548" w="9585449">
                    <a:moveTo>
                      <a:pt x="0" y="0"/>
                    </a:moveTo>
                    <a:lnTo>
                      <a:pt x="9262175" y="0"/>
                    </a:lnTo>
                    <a:cubicBezTo>
                      <a:pt x="9440714" y="0"/>
                      <a:pt x="9585449" y="144735"/>
                      <a:pt x="9585449" y="323274"/>
                    </a:cubicBezTo>
                    <a:lnTo>
                      <a:pt x="9585449" y="323274"/>
                    </a:lnTo>
                    <a:cubicBezTo>
                      <a:pt x="9585449" y="501813"/>
                      <a:pt x="9440714" y="646548"/>
                      <a:pt x="9262175" y="646548"/>
                    </a:cubicBezTo>
                    <a:lnTo>
                      <a:pt x="0" y="646548"/>
                    </a:lnTo>
                    <a:close/>
                  </a:path>
                </a:pathLst>
              </a:custGeom>
              <a:solidFill>
                <a:srgbClr val="00BF63"/>
              </a:solidFill>
            </p:spPr>
          </p:sp>
          <p:sp>
            <p:nvSpPr>
              <p:cNvPr name="Freeform 20" id="20"/>
              <p:cNvSpPr/>
              <p:nvPr/>
            </p:nvSpPr>
            <p:spPr>
              <a:xfrm flipH="false" flipV="false" rot="0">
                <a:off x="0" y="6855974"/>
                <a:ext cx="11181966" cy="646548"/>
              </a:xfrm>
              <a:custGeom>
                <a:avLst/>
                <a:gdLst/>
                <a:ahLst/>
                <a:cxnLst/>
                <a:rect r="r" b="b" t="t" l="l"/>
                <a:pathLst>
                  <a:path h="646548" w="11181966">
                    <a:moveTo>
                      <a:pt x="0" y="0"/>
                    </a:moveTo>
                    <a:lnTo>
                      <a:pt x="10858691" y="0"/>
                    </a:lnTo>
                    <a:cubicBezTo>
                      <a:pt x="10944429" y="0"/>
                      <a:pt x="11026655" y="34059"/>
                      <a:pt x="11087281" y="94685"/>
                    </a:cubicBezTo>
                    <a:cubicBezTo>
                      <a:pt x="11147906" y="155310"/>
                      <a:pt x="11181966" y="237536"/>
                      <a:pt x="11181966" y="323274"/>
                    </a:cubicBezTo>
                    <a:lnTo>
                      <a:pt x="11181966" y="323274"/>
                    </a:lnTo>
                    <a:cubicBezTo>
                      <a:pt x="11181966" y="409011"/>
                      <a:pt x="11147906" y="491237"/>
                      <a:pt x="11087281" y="551863"/>
                    </a:cubicBezTo>
                    <a:cubicBezTo>
                      <a:pt x="11026655" y="612489"/>
                      <a:pt x="10944429" y="646548"/>
                      <a:pt x="10858691" y="646548"/>
                    </a:cubicBezTo>
                    <a:lnTo>
                      <a:pt x="0" y="646548"/>
                    </a:lnTo>
                    <a:close/>
                  </a:path>
                </a:pathLst>
              </a:custGeom>
              <a:solidFill>
                <a:srgbClr val="00BF63"/>
              </a:solidFill>
            </p:spPr>
          </p:sp>
          <p:sp>
            <p:nvSpPr>
              <p:cNvPr name="Freeform 21" id="21"/>
              <p:cNvSpPr/>
              <p:nvPr/>
            </p:nvSpPr>
            <p:spPr>
              <a:xfrm flipH="false" flipV="false" rot="0">
                <a:off x="0" y="671948"/>
                <a:ext cx="3596244" cy="646548"/>
              </a:xfrm>
              <a:custGeom>
                <a:avLst/>
                <a:gdLst/>
                <a:ahLst/>
                <a:cxnLst/>
                <a:rect r="r" b="b" t="t" l="l"/>
                <a:pathLst>
                  <a:path h="646548" w="3596244">
                    <a:moveTo>
                      <a:pt x="0" y="0"/>
                    </a:moveTo>
                    <a:lnTo>
                      <a:pt x="3272970" y="0"/>
                    </a:lnTo>
                    <a:cubicBezTo>
                      <a:pt x="3358708" y="0"/>
                      <a:pt x="3440934" y="34059"/>
                      <a:pt x="3501559" y="94685"/>
                    </a:cubicBezTo>
                    <a:cubicBezTo>
                      <a:pt x="3562185" y="155310"/>
                      <a:pt x="3596244" y="237536"/>
                      <a:pt x="3596244" y="323274"/>
                    </a:cubicBezTo>
                    <a:lnTo>
                      <a:pt x="3596244" y="323274"/>
                    </a:lnTo>
                    <a:cubicBezTo>
                      <a:pt x="3596244" y="409012"/>
                      <a:pt x="3562185" y="491238"/>
                      <a:pt x="3501559" y="551863"/>
                    </a:cubicBezTo>
                    <a:cubicBezTo>
                      <a:pt x="3440934" y="612489"/>
                      <a:pt x="3358708" y="646548"/>
                      <a:pt x="3272970" y="646548"/>
                    </a:cubicBezTo>
                    <a:lnTo>
                      <a:pt x="0" y="646548"/>
                    </a:lnTo>
                    <a:close/>
                  </a:path>
                </a:pathLst>
              </a:custGeom>
              <a:solidFill>
                <a:srgbClr val="FF93A6"/>
              </a:solidFill>
            </p:spPr>
          </p:sp>
          <p:sp>
            <p:nvSpPr>
              <p:cNvPr name="Freeform 22" id="22"/>
              <p:cNvSpPr/>
              <p:nvPr/>
            </p:nvSpPr>
            <p:spPr>
              <a:xfrm flipH="false" flipV="false" rot="0">
                <a:off x="0" y="2957273"/>
                <a:ext cx="5593734" cy="646548"/>
              </a:xfrm>
              <a:custGeom>
                <a:avLst/>
                <a:gdLst/>
                <a:ahLst/>
                <a:cxnLst/>
                <a:rect r="r" b="b" t="t" l="l"/>
                <a:pathLst>
                  <a:path h="646548" w="5593734">
                    <a:moveTo>
                      <a:pt x="0" y="0"/>
                    </a:moveTo>
                    <a:lnTo>
                      <a:pt x="5270460" y="0"/>
                    </a:lnTo>
                    <a:cubicBezTo>
                      <a:pt x="5356198" y="0"/>
                      <a:pt x="5438424" y="34059"/>
                      <a:pt x="5499049" y="94684"/>
                    </a:cubicBezTo>
                    <a:cubicBezTo>
                      <a:pt x="5559675" y="155310"/>
                      <a:pt x="5593734" y="237536"/>
                      <a:pt x="5593734" y="323274"/>
                    </a:cubicBezTo>
                    <a:lnTo>
                      <a:pt x="5593734" y="323274"/>
                    </a:lnTo>
                    <a:cubicBezTo>
                      <a:pt x="5593734" y="409011"/>
                      <a:pt x="5559675" y="491237"/>
                      <a:pt x="5499049" y="551863"/>
                    </a:cubicBezTo>
                    <a:cubicBezTo>
                      <a:pt x="5438424" y="612489"/>
                      <a:pt x="5356198" y="646548"/>
                      <a:pt x="5270460" y="646548"/>
                    </a:cubicBezTo>
                    <a:lnTo>
                      <a:pt x="0" y="646548"/>
                    </a:lnTo>
                    <a:close/>
                  </a:path>
                </a:pathLst>
              </a:custGeom>
              <a:solidFill>
                <a:srgbClr val="FF93A6"/>
              </a:solidFill>
            </p:spPr>
          </p:sp>
          <p:sp>
            <p:nvSpPr>
              <p:cNvPr name="Freeform 23" id="23"/>
              <p:cNvSpPr/>
              <p:nvPr/>
            </p:nvSpPr>
            <p:spPr>
              <a:xfrm flipH="false" flipV="false" rot="0">
                <a:off x="0" y="5242597"/>
                <a:ext cx="6390299" cy="646548"/>
              </a:xfrm>
              <a:custGeom>
                <a:avLst/>
                <a:gdLst/>
                <a:ahLst/>
                <a:cxnLst/>
                <a:rect r="r" b="b" t="t" l="l"/>
                <a:pathLst>
                  <a:path h="646548" w="6390299">
                    <a:moveTo>
                      <a:pt x="0" y="0"/>
                    </a:moveTo>
                    <a:lnTo>
                      <a:pt x="6067025" y="0"/>
                    </a:lnTo>
                    <a:cubicBezTo>
                      <a:pt x="6152763" y="0"/>
                      <a:pt x="6234989" y="34059"/>
                      <a:pt x="6295614" y="94685"/>
                    </a:cubicBezTo>
                    <a:cubicBezTo>
                      <a:pt x="6356240" y="155310"/>
                      <a:pt x="6390299" y="237536"/>
                      <a:pt x="6390299" y="323274"/>
                    </a:cubicBezTo>
                    <a:lnTo>
                      <a:pt x="6390299" y="323274"/>
                    </a:lnTo>
                    <a:cubicBezTo>
                      <a:pt x="6390299" y="409012"/>
                      <a:pt x="6356240" y="491238"/>
                      <a:pt x="6295614" y="551863"/>
                    </a:cubicBezTo>
                    <a:cubicBezTo>
                      <a:pt x="6234989" y="612489"/>
                      <a:pt x="6152763" y="646548"/>
                      <a:pt x="6067025" y="646548"/>
                    </a:cubicBezTo>
                    <a:lnTo>
                      <a:pt x="0" y="646548"/>
                    </a:lnTo>
                    <a:close/>
                  </a:path>
                </a:pathLst>
              </a:custGeom>
              <a:solidFill>
                <a:srgbClr val="FF93A6"/>
              </a:solidFill>
            </p:spPr>
          </p:sp>
          <p:sp>
            <p:nvSpPr>
              <p:cNvPr name="Freeform 24" id="24"/>
              <p:cNvSpPr/>
              <p:nvPr/>
            </p:nvSpPr>
            <p:spPr>
              <a:xfrm flipH="false" flipV="false" rot="0">
                <a:off x="0" y="7527922"/>
                <a:ext cx="7987118" cy="646548"/>
              </a:xfrm>
              <a:custGeom>
                <a:avLst/>
                <a:gdLst/>
                <a:ahLst/>
                <a:cxnLst/>
                <a:rect r="r" b="b" t="t" l="l"/>
                <a:pathLst>
                  <a:path h="646548" w="7987118">
                    <a:moveTo>
                      <a:pt x="0" y="0"/>
                    </a:moveTo>
                    <a:lnTo>
                      <a:pt x="7663844" y="0"/>
                    </a:lnTo>
                    <a:cubicBezTo>
                      <a:pt x="7749581" y="0"/>
                      <a:pt x="7831807" y="34059"/>
                      <a:pt x="7892433" y="94685"/>
                    </a:cubicBezTo>
                    <a:cubicBezTo>
                      <a:pt x="7953059" y="155311"/>
                      <a:pt x="7987118" y="237537"/>
                      <a:pt x="7987118" y="323274"/>
                    </a:cubicBezTo>
                    <a:lnTo>
                      <a:pt x="7987118" y="323274"/>
                    </a:lnTo>
                    <a:cubicBezTo>
                      <a:pt x="7987118" y="409011"/>
                      <a:pt x="7953059" y="491237"/>
                      <a:pt x="7892433" y="551863"/>
                    </a:cubicBezTo>
                    <a:cubicBezTo>
                      <a:pt x="7831807" y="612489"/>
                      <a:pt x="7749581" y="646548"/>
                      <a:pt x="7663844" y="646548"/>
                    </a:cubicBezTo>
                    <a:lnTo>
                      <a:pt x="0" y="646548"/>
                    </a:lnTo>
                    <a:close/>
                  </a:path>
                </a:pathLst>
              </a:custGeom>
              <a:solidFill>
                <a:srgbClr val="FF93A6"/>
              </a:solidFill>
            </p:spPr>
          </p:sp>
          <p:sp>
            <p:nvSpPr>
              <p:cNvPr name="Freeform 25" id="25"/>
              <p:cNvSpPr/>
              <p:nvPr/>
            </p:nvSpPr>
            <p:spPr>
              <a:xfrm flipH="false" flipV="false" rot="0">
                <a:off x="0" y="1343896"/>
                <a:ext cx="2397496" cy="646548"/>
              </a:xfrm>
              <a:custGeom>
                <a:avLst/>
                <a:gdLst/>
                <a:ahLst/>
                <a:cxnLst/>
                <a:rect r="r" b="b" t="t" l="l"/>
                <a:pathLst>
                  <a:path h="646548" w="2397496">
                    <a:moveTo>
                      <a:pt x="0" y="0"/>
                    </a:moveTo>
                    <a:lnTo>
                      <a:pt x="2074222" y="0"/>
                    </a:lnTo>
                    <a:cubicBezTo>
                      <a:pt x="2159960" y="0"/>
                      <a:pt x="2242186" y="34059"/>
                      <a:pt x="2302811" y="94685"/>
                    </a:cubicBezTo>
                    <a:cubicBezTo>
                      <a:pt x="2363437" y="155310"/>
                      <a:pt x="2397496" y="237536"/>
                      <a:pt x="2397496" y="323274"/>
                    </a:cubicBezTo>
                    <a:lnTo>
                      <a:pt x="2397496" y="323274"/>
                    </a:lnTo>
                    <a:cubicBezTo>
                      <a:pt x="2397496" y="409012"/>
                      <a:pt x="2363437" y="491238"/>
                      <a:pt x="2302811" y="551863"/>
                    </a:cubicBezTo>
                    <a:cubicBezTo>
                      <a:pt x="2242186" y="612489"/>
                      <a:pt x="2159960" y="646548"/>
                      <a:pt x="2074222" y="646548"/>
                    </a:cubicBezTo>
                    <a:lnTo>
                      <a:pt x="0" y="646548"/>
                    </a:lnTo>
                    <a:close/>
                  </a:path>
                </a:pathLst>
              </a:custGeom>
              <a:solidFill>
                <a:srgbClr val="FFCBD4"/>
              </a:solidFill>
            </p:spPr>
          </p:sp>
          <p:sp>
            <p:nvSpPr>
              <p:cNvPr name="Freeform 26" id="26"/>
              <p:cNvSpPr/>
              <p:nvPr/>
            </p:nvSpPr>
            <p:spPr>
              <a:xfrm flipH="false" flipV="false" rot="0">
                <a:off x="0" y="3629221"/>
                <a:ext cx="4395077" cy="646548"/>
              </a:xfrm>
              <a:custGeom>
                <a:avLst/>
                <a:gdLst/>
                <a:ahLst/>
                <a:cxnLst/>
                <a:rect r="r" b="b" t="t" l="l"/>
                <a:pathLst>
                  <a:path h="646548" w="4395077">
                    <a:moveTo>
                      <a:pt x="0" y="0"/>
                    </a:moveTo>
                    <a:lnTo>
                      <a:pt x="4071803" y="0"/>
                    </a:lnTo>
                    <a:cubicBezTo>
                      <a:pt x="4250342" y="0"/>
                      <a:pt x="4395077" y="144734"/>
                      <a:pt x="4395077" y="323273"/>
                    </a:cubicBezTo>
                    <a:lnTo>
                      <a:pt x="4395077" y="323273"/>
                    </a:lnTo>
                    <a:cubicBezTo>
                      <a:pt x="4395077" y="409011"/>
                      <a:pt x="4361018" y="491237"/>
                      <a:pt x="4300392" y="551863"/>
                    </a:cubicBezTo>
                    <a:cubicBezTo>
                      <a:pt x="4239767" y="612488"/>
                      <a:pt x="4157541" y="646547"/>
                      <a:pt x="4071803" y="646547"/>
                    </a:cubicBezTo>
                    <a:lnTo>
                      <a:pt x="0" y="646547"/>
                    </a:lnTo>
                    <a:close/>
                  </a:path>
                </a:pathLst>
              </a:custGeom>
              <a:solidFill>
                <a:srgbClr val="FFCBD4"/>
              </a:solidFill>
            </p:spPr>
          </p:sp>
          <p:sp>
            <p:nvSpPr>
              <p:cNvPr name="Freeform 27" id="27"/>
              <p:cNvSpPr/>
              <p:nvPr/>
            </p:nvSpPr>
            <p:spPr>
              <a:xfrm flipH="false" flipV="false" rot="0">
                <a:off x="0" y="5914545"/>
                <a:ext cx="3993937" cy="646548"/>
              </a:xfrm>
              <a:custGeom>
                <a:avLst/>
                <a:gdLst/>
                <a:ahLst/>
                <a:cxnLst/>
                <a:rect r="r" b="b" t="t" l="l"/>
                <a:pathLst>
                  <a:path h="646548" w="3993937">
                    <a:moveTo>
                      <a:pt x="0" y="0"/>
                    </a:moveTo>
                    <a:lnTo>
                      <a:pt x="3670663" y="0"/>
                    </a:lnTo>
                    <a:cubicBezTo>
                      <a:pt x="3849202" y="0"/>
                      <a:pt x="3993937" y="144735"/>
                      <a:pt x="3993937" y="323274"/>
                    </a:cubicBezTo>
                    <a:lnTo>
                      <a:pt x="3993937" y="323274"/>
                    </a:lnTo>
                    <a:cubicBezTo>
                      <a:pt x="3993937" y="501813"/>
                      <a:pt x="3849202" y="646548"/>
                      <a:pt x="3670663" y="646548"/>
                    </a:cubicBezTo>
                    <a:lnTo>
                      <a:pt x="0" y="646548"/>
                    </a:lnTo>
                    <a:close/>
                  </a:path>
                </a:pathLst>
              </a:custGeom>
              <a:solidFill>
                <a:srgbClr val="FFCBD4"/>
              </a:solidFill>
            </p:spPr>
          </p:sp>
          <p:sp>
            <p:nvSpPr>
              <p:cNvPr name="Freeform 28" id="28"/>
              <p:cNvSpPr/>
              <p:nvPr/>
            </p:nvSpPr>
            <p:spPr>
              <a:xfrm flipH="false" flipV="false" rot="0">
                <a:off x="0" y="8199870"/>
                <a:ext cx="4792271" cy="646547"/>
              </a:xfrm>
              <a:custGeom>
                <a:avLst/>
                <a:gdLst/>
                <a:ahLst/>
                <a:cxnLst/>
                <a:rect r="r" b="b" t="t" l="l"/>
                <a:pathLst>
                  <a:path h="646547" w="4792271">
                    <a:moveTo>
                      <a:pt x="0" y="0"/>
                    </a:moveTo>
                    <a:lnTo>
                      <a:pt x="4468997" y="0"/>
                    </a:lnTo>
                    <a:cubicBezTo>
                      <a:pt x="4554734" y="0"/>
                      <a:pt x="4636960" y="34059"/>
                      <a:pt x="4697586" y="94685"/>
                    </a:cubicBezTo>
                    <a:cubicBezTo>
                      <a:pt x="4758212" y="155311"/>
                      <a:pt x="4792271" y="237537"/>
                      <a:pt x="4792271" y="323274"/>
                    </a:cubicBezTo>
                    <a:lnTo>
                      <a:pt x="4792271" y="323274"/>
                    </a:lnTo>
                    <a:cubicBezTo>
                      <a:pt x="4792270" y="501813"/>
                      <a:pt x="4647536" y="646547"/>
                      <a:pt x="4468997" y="646547"/>
                    </a:cubicBezTo>
                    <a:lnTo>
                      <a:pt x="0" y="646547"/>
                    </a:lnTo>
                    <a:close/>
                  </a:path>
                </a:pathLst>
              </a:custGeom>
              <a:solidFill>
                <a:srgbClr val="FFCBD4"/>
              </a:solidFill>
            </p:spPr>
          </p:sp>
        </p:grpSp>
      </p:grpSp>
      <p:grpSp>
        <p:nvGrpSpPr>
          <p:cNvPr name="Group 29" id="29"/>
          <p:cNvGrpSpPr/>
          <p:nvPr/>
        </p:nvGrpSpPr>
        <p:grpSpPr>
          <a:xfrm rot="0">
            <a:off x="4600337" y="606688"/>
            <a:ext cx="1080030" cy="1080030"/>
            <a:chOff x="0" y="0"/>
            <a:chExt cx="6350000" cy="6350000"/>
          </a:xfrm>
        </p:grpSpPr>
        <p:sp>
          <p:nvSpPr>
            <p:cNvPr name="Freeform 30" id="3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31" id="31"/>
          <p:cNvSpPr txBox="true"/>
          <p:nvPr/>
        </p:nvSpPr>
        <p:spPr>
          <a:xfrm rot="0">
            <a:off x="5140352" y="598427"/>
            <a:ext cx="7235148"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BUSINESS GROWTH</a:t>
            </a:r>
          </a:p>
        </p:txBody>
      </p:sp>
      <p:sp>
        <p:nvSpPr>
          <p:cNvPr name="TextBox 32" id="32"/>
          <p:cNvSpPr txBox="true"/>
          <p:nvPr/>
        </p:nvSpPr>
        <p:spPr>
          <a:xfrm rot="0">
            <a:off x="1685213" y="4873157"/>
            <a:ext cx="6096400" cy="3105267"/>
          </a:xfrm>
          <a:prstGeom prst="rect">
            <a:avLst/>
          </a:prstGeom>
        </p:spPr>
        <p:txBody>
          <a:bodyPr anchor="t" rtlCol="false" tIns="0" lIns="0" bIns="0" rIns="0">
            <a:spAutoFit/>
          </a:bodyPr>
          <a:lstStyle/>
          <a:p>
            <a:pPr>
              <a:lnSpc>
                <a:spcPts val="3143"/>
              </a:lnSpc>
              <a:spcBef>
                <a:spcPct val="0"/>
              </a:spcBef>
            </a:pPr>
            <a:r>
              <a:rPr lang="en-US" sz="2245">
                <a:solidFill>
                  <a:srgbClr val="FFFFFF"/>
                </a:solidFill>
                <a:latin typeface="Binate"/>
              </a:rPr>
              <a:t>Our Business growth looks reducing nature in a year. It is because, during the first 4 months the demand for </a:t>
            </a:r>
            <a:r>
              <a:rPr lang="en-US" sz="2245">
                <a:solidFill>
                  <a:srgbClr val="00BE62"/>
                </a:solidFill>
                <a:latin typeface="Binate"/>
              </a:rPr>
              <a:t>Green</a:t>
            </a:r>
            <a:r>
              <a:rPr lang="en-US" sz="2245">
                <a:solidFill>
                  <a:srgbClr val="FFFFFF"/>
                </a:solidFill>
                <a:latin typeface="Binate"/>
              </a:rPr>
              <a:t>Stick is very high, as the month passes its demand start decreasing. During the month of Falgun Chaitra, there is less demand. Because these months are not considered seasonal month.</a:t>
            </a:r>
          </a:p>
        </p:txBody>
      </p:sp>
      <p:sp>
        <p:nvSpPr>
          <p:cNvPr name="TextBox 33" id="33"/>
          <p:cNvSpPr txBox="true"/>
          <p:nvPr/>
        </p:nvSpPr>
        <p:spPr>
          <a:xfrm rot="0">
            <a:off x="1685213" y="4199103"/>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Description</a:t>
            </a:r>
          </a:p>
        </p:txBody>
      </p:sp>
      <p:grpSp>
        <p:nvGrpSpPr>
          <p:cNvPr name="Group 34" id="34"/>
          <p:cNvGrpSpPr/>
          <p:nvPr/>
        </p:nvGrpSpPr>
        <p:grpSpPr>
          <a:xfrm rot="0">
            <a:off x="684811" y="607952"/>
            <a:ext cx="3287336" cy="870896"/>
            <a:chOff x="0" y="0"/>
            <a:chExt cx="2492785" cy="660400"/>
          </a:xfrm>
        </p:grpSpPr>
        <p:sp>
          <p:nvSpPr>
            <p:cNvPr name="Freeform 35" id="35"/>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36" id="36"/>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TextBox 37" id="37"/>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848403" y="6444540"/>
            <a:ext cx="1513910" cy="271727"/>
            <a:chOff x="0" y="0"/>
            <a:chExt cx="2018547" cy="362303"/>
          </a:xfrm>
        </p:grpSpPr>
        <p:grpSp>
          <p:nvGrpSpPr>
            <p:cNvPr name="Group 6" id="6"/>
            <p:cNvGrpSpPr>
              <a:grpSpLocks noChangeAspect="true"/>
            </p:cNvGrpSpPr>
            <p:nvPr/>
          </p:nvGrpSpPr>
          <p:grpSpPr>
            <a:xfrm rot="0">
              <a:off x="0" y="0"/>
              <a:ext cx="2018547" cy="362303"/>
              <a:chOff x="0" y="0"/>
              <a:chExt cx="6604000" cy="1185333"/>
            </a:xfrm>
          </p:grpSpPr>
          <p:sp>
            <p:nvSpPr>
              <p:cNvPr name="Freeform 7" id="7"/>
              <p:cNvSpPr/>
              <p:nvPr/>
            </p:nvSpPr>
            <p:spPr>
              <a:xfrm flipH="false" flipV="false" rot="0">
                <a:off x="-12700" y="0"/>
                <a:ext cx="5295900" cy="1193800"/>
              </a:xfrm>
              <a:custGeom>
                <a:avLst/>
                <a:gdLst/>
                <a:ahLst/>
                <a:cxnLst/>
                <a:rect r="r" b="b" t="t" l="l"/>
                <a:pathLst>
                  <a:path h="1193800" w="52959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moveTo>
                      <a:pt x="1955800" y="12700"/>
                    </a:moveTo>
                    <a:cubicBezTo>
                      <a:pt x="1968500" y="0"/>
                      <a:pt x="1993900" y="0"/>
                      <a:pt x="2006600" y="12700"/>
                    </a:cubicBezTo>
                    <a:lnTo>
                      <a:pt x="2133600" y="419100"/>
                    </a:lnTo>
                    <a:cubicBezTo>
                      <a:pt x="2146300" y="431800"/>
                      <a:pt x="2146300" y="431800"/>
                      <a:pt x="2159000" y="431800"/>
                    </a:cubicBezTo>
                    <a:lnTo>
                      <a:pt x="2590800" y="431800"/>
                    </a:lnTo>
                    <a:cubicBezTo>
                      <a:pt x="2616200" y="431800"/>
                      <a:pt x="2628900" y="457200"/>
                      <a:pt x="2603500" y="469900"/>
                    </a:cubicBezTo>
                    <a:lnTo>
                      <a:pt x="2260600" y="723900"/>
                    </a:lnTo>
                    <a:cubicBezTo>
                      <a:pt x="2247900" y="736600"/>
                      <a:pt x="2247900" y="736600"/>
                      <a:pt x="2247900" y="749300"/>
                    </a:cubicBezTo>
                    <a:lnTo>
                      <a:pt x="2374900" y="1155700"/>
                    </a:lnTo>
                    <a:cubicBezTo>
                      <a:pt x="2387600" y="1181100"/>
                      <a:pt x="2362200" y="1193800"/>
                      <a:pt x="2349500" y="1181100"/>
                    </a:cubicBezTo>
                    <a:lnTo>
                      <a:pt x="1993900" y="927100"/>
                    </a:lnTo>
                    <a:cubicBezTo>
                      <a:pt x="1981200" y="927100"/>
                      <a:pt x="1981200" y="927100"/>
                      <a:pt x="1968500" y="927100"/>
                    </a:cubicBezTo>
                    <a:lnTo>
                      <a:pt x="1612900" y="1181100"/>
                    </a:lnTo>
                    <a:cubicBezTo>
                      <a:pt x="1600200" y="1193800"/>
                      <a:pt x="1574800" y="1181100"/>
                      <a:pt x="1587500" y="1155700"/>
                    </a:cubicBezTo>
                    <a:lnTo>
                      <a:pt x="1714500" y="749300"/>
                    </a:lnTo>
                    <a:cubicBezTo>
                      <a:pt x="1714500" y="736600"/>
                      <a:pt x="1714500" y="736600"/>
                      <a:pt x="1701800" y="723900"/>
                    </a:cubicBezTo>
                    <a:lnTo>
                      <a:pt x="1358900" y="469900"/>
                    </a:lnTo>
                    <a:cubicBezTo>
                      <a:pt x="1333500" y="457200"/>
                      <a:pt x="1346200" y="431800"/>
                      <a:pt x="1371600" y="431800"/>
                    </a:cubicBezTo>
                    <a:lnTo>
                      <a:pt x="1803400" y="431800"/>
                    </a:lnTo>
                    <a:cubicBezTo>
                      <a:pt x="1816100" y="431800"/>
                      <a:pt x="1816100" y="431800"/>
                      <a:pt x="1828800" y="419100"/>
                    </a:cubicBezTo>
                    <a:lnTo>
                      <a:pt x="1955800" y="12700"/>
                    </a:lnTo>
                    <a:moveTo>
                      <a:pt x="3289300" y="12700"/>
                    </a:moveTo>
                    <a:cubicBezTo>
                      <a:pt x="3302000" y="0"/>
                      <a:pt x="3327400" y="0"/>
                      <a:pt x="3340100" y="12700"/>
                    </a:cubicBezTo>
                    <a:lnTo>
                      <a:pt x="3467100" y="419100"/>
                    </a:lnTo>
                    <a:cubicBezTo>
                      <a:pt x="3479800" y="431800"/>
                      <a:pt x="3479800" y="431800"/>
                      <a:pt x="3492500" y="431800"/>
                    </a:cubicBezTo>
                    <a:lnTo>
                      <a:pt x="3924300" y="431800"/>
                    </a:lnTo>
                    <a:cubicBezTo>
                      <a:pt x="3949700" y="431800"/>
                      <a:pt x="3962400" y="457200"/>
                      <a:pt x="3937000" y="469900"/>
                    </a:cubicBezTo>
                    <a:lnTo>
                      <a:pt x="3594100" y="723900"/>
                    </a:lnTo>
                    <a:cubicBezTo>
                      <a:pt x="3581400" y="736600"/>
                      <a:pt x="3581400" y="736600"/>
                      <a:pt x="3581400" y="749300"/>
                    </a:cubicBezTo>
                    <a:lnTo>
                      <a:pt x="3708400" y="1155700"/>
                    </a:lnTo>
                    <a:cubicBezTo>
                      <a:pt x="3721100" y="1181100"/>
                      <a:pt x="3695700" y="1193800"/>
                      <a:pt x="3683000" y="1181100"/>
                    </a:cubicBezTo>
                    <a:lnTo>
                      <a:pt x="3327400" y="927100"/>
                    </a:lnTo>
                    <a:cubicBezTo>
                      <a:pt x="3314700" y="927100"/>
                      <a:pt x="3314700" y="927100"/>
                      <a:pt x="3302000" y="927100"/>
                    </a:cubicBezTo>
                    <a:lnTo>
                      <a:pt x="2946400" y="1181100"/>
                    </a:lnTo>
                    <a:cubicBezTo>
                      <a:pt x="2933700" y="1193800"/>
                      <a:pt x="2908300" y="1181100"/>
                      <a:pt x="2921000" y="1155700"/>
                    </a:cubicBezTo>
                    <a:lnTo>
                      <a:pt x="3048000" y="749300"/>
                    </a:lnTo>
                    <a:cubicBezTo>
                      <a:pt x="3048000" y="736600"/>
                      <a:pt x="3048000" y="736600"/>
                      <a:pt x="3035300" y="723900"/>
                    </a:cubicBezTo>
                    <a:lnTo>
                      <a:pt x="2692400" y="469900"/>
                    </a:lnTo>
                    <a:cubicBezTo>
                      <a:pt x="2667000" y="457200"/>
                      <a:pt x="2679700" y="431800"/>
                      <a:pt x="2705100" y="431800"/>
                    </a:cubicBezTo>
                    <a:lnTo>
                      <a:pt x="3136900" y="431800"/>
                    </a:lnTo>
                    <a:cubicBezTo>
                      <a:pt x="3149600" y="431800"/>
                      <a:pt x="3149600" y="431800"/>
                      <a:pt x="3162300" y="419100"/>
                    </a:cubicBezTo>
                    <a:lnTo>
                      <a:pt x="3289300" y="12700"/>
                    </a:lnTo>
                    <a:moveTo>
                      <a:pt x="4622800" y="12700"/>
                    </a:moveTo>
                    <a:cubicBezTo>
                      <a:pt x="4635500" y="0"/>
                      <a:pt x="4660900" y="0"/>
                      <a:pt x="4673600" y="12700"/>
                    </a:cubicBezTo>
                    <a:lnTo>
                      <a:pt x="4800600" y="419100"/>
                    </a:lnTo>
                    <a:cubicBezTo>
                      <a:pt x="4813300" y="431800"/>
                      <a:pt x="4813300" y="431800"/>
                      <a:pt x="4826000" y="431800"/>
                    </a:cubicBezTo>
                    <a:lnTo>
                      <a:pt x="5257800" y="431800"/>
                    </a:lnTo>
                    <a:cubicBezTo>
                      <a:pt x="5283200" y="431800"/>
                      <a:pt x="5295900" y="457200"/>
                      <a:pt x="5270500" y="469900"/>
                    </a:cubicBezTo>
                    <a:lnTo>
                      <a:pt x="4927600" y="723900"/>
                    </a:lnTo>
                    <a:cubicBezTo>
                      <a:pt x="4914900" y="736600"/>
                      <a:pt x="4914900" y="736600"/>
                      <a:pt x="4914900" y="749300"/>
                    </a:cubicBezTo>
                    <a:lnTo>
                      <a:pt x="5041900" y="1155700"/>
                    </a:lnTo>
                    <a:cubicBezTo>
                      <a:pt x="5054600" y="1181100"/>
                      <a:pt x="5029200" y="1193800"/>
                      <a:pt x="5016500" y="1181100"/>
                    </a:cubicBezTo>
                    <a:lnTo>
                      <a:pt x="4660900" y="927100"/>
                    </a:lnTo>
                    <a:cubicBezTo>
                      <a:pt x="4648200" y="927100"/>
                      <a:pt x="4648200" y="927100"/>
                      <a:pt x="4635500" y="927100"/>
                    </a:cubicBezTo>
                    <a:lnTo>
                      <a:pt x="4279900" y="1181100"/>
                    </a:lnTo>
                    <a:cubicBezTo>
                      <a:pt x="4267200" y="1193800"/>
                      <a:pt x="4241800" y="1181100"/>
                      <a:pt x="4254500" y="1155700"/>
                    </a:cubicBezTo>
                    <a:lnTo>
                      <a:pt x="4381500" y="749300"/>
                    </a:lnTo>
                    <a:cubicBezTo>
                      <a:pt x="4381500" y="736600"/>
                      <a:pt x="4381500" y="736600"/>
                      <a:pt x="4368800" y="723900"/>
                    </a:cubicBezTo>
                    <a:lnTo>
                      <a:pt x="4025900" y="469900"/>
                    </a:lnTo>
                    <a:cubicBezTo>
                      <a:pt x="4000500" y="457200"/>
                      <a:pt x="4013200" y="431800"/>
                      <a:pt x="4038600" y="431800"/>
                    </a:cubicBezTo>
                    <a:lnTo>
                      <a:pt x="4470400" y="431800"/>
                    </a:lnTo>
                    <a:cubicBezTo>
                      <a:pt x="4483100" y="431800"/>
                      <a:pt x="4483100" y="431800"/>
                      <a:pt x="4495800" y="419100"/>
                    </a:cubicBezTo>
                    <a:lnTo>
                      <a:pt x="4622800" y="12700"/>
                    </a:lnTo>
                  </a:path>
                </a:pathLst>
              </a:custGeom>
              <a:solidFill>
                <a:srgbClr val="00BF63"/>
              </a:solidFill>
            </p:spPr>
          </p:sp>
          <p:sp>
            <p:nvSpPr>
              <p:cNvPr name="Freeform 8" id="8"/>
              <p:cNvSpPr/>
              <p:nvPr/>
            </p:nvSpPr>
            <p:spPr>
              <a:xfrm flipH="false" flipV="false" rot="0">
                <a:off x="5321300" y="0"/>
                <a:ext cx="1295400" cy="1193800"/>
              </a:xfrm>
              <a:custGeom>
                <a:avLst/>
                <a:gdLst/>
                <a:ahLst/>
                <a:cxnLst/>
                <a:rect r="r" b="b" t="t" l="l"/>
                <a:pathLst>
                  <a:path h="1193800" w="1295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path>
                </a:pathLst>
              </a:custGeom>
              <a:solidFill>
                <a:srgbClr val="5C5D5C"/>
              </a:solidFill>
            </p:spPr>
          </p:sp>
        </p:grpSp>
      </p:grpSp>
      <p:grpSp>
        <p:nvGrpSpPr>
          <p:cNvPr name="Group 9" id="9"/>
          <p:cNvGrpSpPr/>
          <p:nvPr/>
        </p:nvGrpSpPr>
        <p:grpSpPr>
          <a:xfrm rot="0">
            <a:off x="684811" y="607952"/>
            <a:ext cx="3633358" cy="870896"/>
            <a:chOff x="0" y="0"/>
            <a:chExt cx="2755172" cy="660400"/>
          </a:xfrm>
        </p:grpSpPr>
        <p:sp>
          <p:nvSpPr>
            <p:cNvPr name="Freeform 10" id="10"/>
            <p:cNvSpPr/>
            <p:nvPr/>
          </p:nvSpPr>
          <p:spPr>
            <a:xfrm flipH="false" flipV="false" rot="0">
              <a:off x="0" y="0"/>
              <a:ext cx="2755173" cy="660400"/>
            </a:xfrm>
            <a:custGeom>
              <a:avLst/>
              <a:gdLst/>
              <a:ahLst/>
              <a:cxnLst/>
              <a:rect r="r" b="b" t="t" l="l"/>
              <a:pathLst>
                <a:path h="660400" w="2755173">
                  <a:moveTo>
                    <a:pt x="2630712" y="660400"/>
                  </a:moveTo>
                  <a:lnTo>
                    <a:pt x="124460" y="660400"/>
                  </a:lnTo>
                  <a:cubicBezTo>
                    <a:pt x="55880" y="660400"/>
                    <a:pt x="0" y="604520"/>
                    <a:pt x="0" y="535940"/>
                  </a:cubicBezTo>
                  <a:lnTo>
                    <a:pt x="0" y="124460"/>
                  </a:lnTo>
                  <a:cubicBezTo>
                    <a:pt x="0" y="55880"/>
                    <a:pt x="55880" y="0"/>
                    <a:pt x="124460" y="0"/>
                  </a:cubicBezTo>
                  <a:lnTo>
                    <a:pt x="2630712" y="0"/>
                  </a:lnTo>
                  <a:cubicBezTo>
                    <a:pt x="2699292" y="0"/>
                    <a:pt x="2755173" y="55880"/>
                    <a:pt x="2755173" y="124460"/>
                  </a:cubicBezTo>
                  <a:lnTo>
                    <a:pt x="2755173" y="535940"/>
                  </a:lnTo>
                  <a:cubicBezTo>
                    <a:pt x="2755173" y="604520"/>
                    <a:pt x="2699292" y="660400"/>
                    <a:pt x="2630712" y="660400"/>
                  </a:cubicBezTo>
                  <a:close/>
                </a:path>
              </a:pathLst>
            </a:custGeom>
            <a:solidFill>
              <a:srgbClr val="191B1A">
                <a:alpha val="80000"/>
              </a:srgbClr>
            </a:solidFill>
          </p:spPr>
        </p:sp>
      </p:grpSp>
      <p:sp>
        <p:nvSpPr>
          <p:cNvPr name="Freeform 11" id="11"/>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4"/>
            <a:stretch>
              <a:fillRect l="0" t="0" r="0" b="0"/>
            </a:stretch>
          </a:blipFill>
        </p:spPr>
      </p:sp>
      <p:sp>
        <p:nvSpPr>
          <p:cNvPr name="Freeform 12" id="12"/>
          <p:cNvSpPr/>
          <p:nvPr/>
        </p:nvSpPr>
        <p:spPr>
          <a:xfrm flipH="false" flipV="false" rot="0">
            <a:off x="56332" y="8320658"/>
            <a:ext cx="1944737" cy="1861361"/>
          </a:xfrm>
          <a:custGeom>
            <a:avLst/>
            <a:gdLst/>
            <a:ahLst/>
            <a:cxnLst/>
            <a:rect r="r" b="b" t="t" l="l"/>
            <a:pathLst>
              <a:path h="1861361" w="1944737">
                <a:moveTo>
                  <a:pt x="0" y="0"/>
                </a:moveTo>
                <a:lnTo>
                  <a:pt x="1944736" y="0"/>
                </a:lnTo>
                <a:lnTo>
                  <a:pt x="1944736" y="1861361"/>
                </a:lnTo>
                <a:lnTo>
                  <a:pt x="0" y="1861361"/>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6478998" y="7256620"/>
            <a:ext cx="4867560" cy="2925399"/>
            <a:chOff x="0" y="0"/>
            <a:chExt cx="2410191" cy="1448523"/>
          </a:xfrm>
        </p:grpSpPr>
        <p:sp>
          <p:nvSpPr>
            <p:cNvPr name="Freeform 14" id="14"/>
            <p:cNvSpPr/>
            <p:nvPr/>
          </p:nvSpPr>
          <p:spPr>
            <a:xfrm flipH="false" flipV="false" rot="0">
              <a:off x="0" y="0"/>
              <a:ext cx="2410191" cy="1448523"/>
            </a:xfrm>
            <a:custGeom>
              <a:avLst/>
              <a:gdLst/>
              <a:ahLst/>
              <a:cxnLst/>
              <a:rect r="r" b="b" t="t" l="l"/>
              <a:pathLst>
                <a:path h="1448523" w="2410191">
                  <a:moveTo>
                    <a:pt x="0" y="0"/>
                  </a:moveTo>
                  <a:lnTo>
                    <a:pt x="2410191" y="0"/>
                  </a:lnTo>
                  <a:lnTo>
                    <a:pt x="2410191" y="1448523"/>
                  </a:lnTo>
                  <a:lnTo>
                    <a:pt x="0" y="1448523"/>
                  </a:lnTo>
                  <a:close/>
                </a:path>
              </a:pathLst>
            </a:custGeom>
            <a:solidFill>
              <a:srgbClr val="00BF63"/>
            </a:solidFill>
          </p:spPr>
        </p:sp>
      </p:grpSp>
      <p:sp>
        <p:nvSpPr>
          <p:cNvPr name="Freeform 15" id="15"/>
          <p:cNvSpPr/>
          <p:nvPr/>
        </p:nvSpPr>
        <p:spPr>
          <a:xfrm flipH="false" flipV="false" rot="0">
            <a:off x="7123846" y="7846904"/>
            <a:ext cx="269150" cy="265724"/>
          </a:xfrm>
          <a:custGeom>
            <a:avLst/>
            <a:gdLst/>
            <a:ahLst/>
            <a:cxnLst/>
            <a:rect r="r" b="b" t="t" l="l"/>
            <a:pathLst>
              <a:path h="265724" w="269150">
                <a:moveTo>
                  <a:pt x="0" y="0"/>
                </a:moveTo>
                <a:lnTo>
                  <a:pt x="269150" y="0"/>
                </a:lnTo>
                <a:lnTo>
                  <a:pt x="269150" y="265724"/>
                </a:lnTo>
                <a:lnTo>
                  <a:pt x="0" y="265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7123846" y="8360505"/>
            <a:ext cx="269150" cy="207001"/>
          </a:xfrm>
          <a:custGeom>
            <a:avLst/>
            <a:gdLst/>
            <a:ahLst/>
            <a:cxnLst/>
            <a:rect r="r" b="b" t="t" l="l"/>
            <a:pathLst>
              <a:path h="207001" w="269150">
                <a:moveTo>
                  <a:pt x="0" y="0"/>
                </a:moveTo>
                <a:lnTo>
                  <a:pt x="269150" y="0"/>
                </a:lnTo>
                <a:lnTo>
                  <a:pt x="269150" y="207001"/>
                </a:lnTo>
                <a:lnTo>
                  <a:pt x="0" y="2070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7123846" y="8808943"/>
            <a:ext cx="269150" cy="273880"/>
          </a:xfrm>
          <a:custGeom>
            <a:avLst/>
            <a:gdLst/>
            <a:ahLst/>
            <a:cxnLst/>
            <a:rect r="r" b="b" t="t" l="l"/>
            <a:pathLst>
              <a:path h="273880" w="269150">
                <a:moveTo>
                  <a:pt x="0" y="0"/>
                </a:moveTo>
                <a:lnTo>
                  <a:pt x="269150" y="0"/>
                </a:lnTo>
                <a:lnTo>
                  <a:pt x="269150" y="273880"/>
                </a:lnTo>
                <a:lnTo>
                  <a:pt x="0" y="2738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7159534" y="9299091"/>
            <a:ext cx="197773" cy="306409"/>
          </a:xfrm>
          <a:custGeom>
            <a:avLst/>
            <a:gdLst/>
            <a:ahLst/>
            <a:cxnLst/>
            <a:rect r="r" b="b" t="t" l="l"/>
            <a:pathLst>
              <a:path h="306409" w="197773">
                <a:moveTo>
                  <a:pt x="0" y="0"/>
                </a:moveTo>
                <a:lnTo>
                  <a:pt x="197773" y="0"/>
                </a:lnTo>
                <a:lnTo>
                  <a:pt x="197773" y="306408"/>
                </a:lnTo>
                <a:lnTo>
                  <a:pt x="0" y="3064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9" id="19"/>
          <p:cNvGrpSpPr/>
          <p:nvPr/>
        </p:nvGrpSpPr>
        <p:grpSpPr>
          <a:xfrm rot="0">
            <a:off x="6734715" y="892035"/>
            <a:ext cx="1080030" cy="1080030"/>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21" id="21"/>
          <p:cNvGrpSpPr>
            <a:grpSpLocks noChangeAspect="true"/>
          </p:cNvGrpSpPr>
          <p:nvPr/>
        </p:nvGrpSpPr>
        <p:grpSpPr>
          <a:xfrm rot="0">
            <a:off x="1232163" y="2466179"/>
            <a:ext cx="2599121" cy="2599110"/>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31428" t="-24432" r="0" b="-50807"/>
              </a:stretch>
            </a:blipFill>
          </p:spPr>
        </p:sp>
      </p:grpSp>
      <p:grpSp>
        <p:nvGrpSpPr>
          <p:cNvPr name="Group 23" id="23"/>
          <p:cNvGrpSpPr/>
          <p:nvPr/>
        </p:nvGrpSpPr>
        <p:grpSpPr>
          <a:xfrm rot="0">
            <a:off x="5791380" y="6444540"/>
            <a:ext cx="1513910" cy="271727"/>
            <a:chOff x="0" y="0"/>
            <a:chExt cx="2018547" cy="362303"/>
          </a:xfrm>
        </p:grpSpPr>
        <p:grpSp>
          <p:nvGrpSpPr>
            <p:cNvPr name="Group 24" id="24"/>
            <p:cNvGrpSpPr>
              <a:grpSpLocks noChangeAspect="true"/>
            </p:cNvGrpSpPr>
            <p:nvPr/>
          </p:nvGrpSpPr>
          <p:grpSpPr>
            <a:xfrm rot="0">
              <a:off x="0" y="0"/>
              <a:ext cx="2018547" cy="362303"/>
              <a:chOff x="0" y="0"/>
              <a:chExt cx="6604000" cy="1185333"/>
            </a:xfrm>
          </p:grpSpPr>
          <p:sp>
            <p:nvSpPr>
              <p:cNvPr name="Freeform 25" id="25"/>
              <p:cNvSpPr/>
              <p:nvPr/>
            </p:nvSpPr>
            <p:spPr>
              <a:xfrm flipH="false" flipV="false" rot="0">
                <a:off x="-12700" y="0"/>
                <a:ext cx="5295900" cy="1193800"/>
              </a:xfrm>
              <a:custGeom>
                <a:avLst/>
                <a:gdLst/>
                <a:ahLst/>
                <a:cxnLst/>
                <a:rect r="r" b="b" t="t" l="l"/>
                <a:pathLst>
                  <a:path h="1193800" w="52959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moveTo>
                      <a:pt x="1955800" y="12700"/>
                    </a:moveTo>
                    <a:cubicBezTo>
                      <a:pt x="1968500" y="0"/>
                      <a:pt x="1993900" y="0"/>
                      <a:pt x="2006600" y="12700"/>
                    </a:cubicBezTo>
                    <a:lnTo>
                      <a:pt x="2133600" y="419100"/>
                    </a:lnTo>
                    <a:cubicBezTo>
                      <a:pt x="2146300" y="431800"/>
                      <a:pt x="2146300" y="431800"/>
                      <a:pt x="2159000" y="431800"/>
                    </a:cubicBezTo>
                    <a:lnTo>
                      <a:pt x="2590800" y="431800"/>
                    </a:lnTo>
                    <a:cubicBezTo>
                      <a:pt x="2616200" y="431800"/>
                      <a:pt x="2628900" y="457200"/>
                      <a:pt x="2603500" y="469900"/>
                    </a:cubicBezTo>
                    <a:lnTo>
                      <a:pt x="2260600" y="723900"/>
                    </a:lnTo>
                    <a:cubicBezTo>
                      <a:pt x="2247900" y="736600"/>
                      <a:pt x="2247900" y="736600"/>
                      <a:pt x="2247900" y="749300"/>
                    </a:cubicBezTo>
                    <a:lnTo>
                      <a:pt x="2374900" y="1155700"/>
                    </a:lnTo>
                    <a:cubicBezTo>
                      <a:pt x="2387600" y="1181100"/>
                      <a:pt x="2362200" y="1193800"/>
                      <a:pt x="2349500" y="1181100"/>
                    </a:cubicBezTo>
                    <a:lnTo>
                      <a:pt x="1993900" y="927100"/>
                    </a:lnTo>
                    <a:cubicBezTo>
                      <a:pt x="1981200" y="927100"/>
                      <a:pt x="1981200" y="927100"/>
                      <a:pt x="1968500" y="927100"/>
                    </a:cubicBezTo>
                    <a:lnTo>
                      <a:pt x="1612900" y="1181100"/>
                    </a:lnTo>
                    <a:cubicBezTo>
                      <a:pt x="1600200" y="1193800"/>
                      <a:pt x="1574800" y="1181100"/>
                      <a:pt x="1587500" y="1155700"/>
                    </a:cubicBezTo>
                    <a:lnTo>
                      <a:pt x="1714500" y="749300"/>
                    </a:lnTo>
                    <a:cubicBezTo>
                      <a:pt x="1714500" y="736600"/>
                      <a:pt x="1714500" y="736600"/>
                      <a:pt x="1701800" y="723900"/>
                    </a:cubicBezTo>
                    <a:lnTo>
                      <a:pt x="1358900" y="469900"/>
                    </a:lnTo>
                    <a:cubicBezTo>
                      <a:pt x="1333500" y="457200"/>
                      <a:pt x="1346200" y="431800"/>
                      <a:pt x="1371600" y="431800"/>
                    </a:cubicBezTo>
                    <a:lnTo>
                      <a:pt x="1803400" y="431800"/>
                    </a:lnTo>
                    <a:cubicBezTo>
                      <a:pt x="1816100" y="431800"/>
                      <a:pt x="1816100" y="431800"/>
                      <a:pt x="1828800" y="419100"/>
                    </a:cubicBezTo>
                    <a:lnTo>
                      <a:pt x="1955800" y="12700"/>
                    </a:lnTo>
                    <a:moveTo>
                      <a:pt x="3289300" y="12700"/>
                    </a:moveTo>
                    <a:cubicBezTo>
                      <a:pt x="3302000" y="0"/>
                      <a:pt x="3327400" y="0"/>
                      <a:pt x="3340100" y="12700"/>
                    </a:cubicBezTo>
                    <a:lnTo>
                      <a:pt x="3467100" y="419100"/>
                    </a:lnTo>
                    <a:cubicBezTo>
                      <a:pt x="3479800" y="431800"/>
                      <a:pt x="3479800" y="431800"/>
                      <a:pt x="3492500" y="431800"/>
                    </a:cubicBezTo>
                    <a:lnTo>
                      <a:pt x="3924300" y="431800"/>
                    </a:lnTo>
                    <a:cubicBezTo>
                      <a:pt x="3949700" y="431800"/>
                      <a:pt x="3962400" y="457200"/>
                      <a:pt x="3937000" y="469900"/>
                    </a:cubicBezTo>
                    <a:lnTo>
                      <a:pt x="3594100" y="723900"/>
                    </a:lnTo>
                    <a:cubicBezTo>
                      <a:pt x="3581400" y="736600"/>
                      <a:pt x="3581400" y="736600"/>
                      <a:pt x="3581400" y="749300"/>
                    </a:cubicBezTo>
                    <a:lnTo>
                      <a:pt x="3708400" y="1155700"/>
                    </a:lnTo>
                    <a:cubicBezTo>
                      <a:pt x="3721100" y="1181100"/>
                      <a:pt x="3695700" y="1193800"/>
                      <a:pt x="3683000" y="1181100"/>
                    </a:cubicBezTo>
                    <a:lnTo>
                      <a:pt x="3327400" y="927100"/>
                    </a:lnTo>
                    <a:cubicBezTo>
                      <a:pt x="3314700" y="927100"/>
                      <a:pt x="3314700" y="927100"/>
                      <a:pt x="3302000" y="927100"/>
                    </a:cubicBezTo>
                    <a:lnTo>
                      <a:pt x="2946400" y="1181100"/>
                    </a:lnTo>
                    <a:cubicBezTo>
                      <a:pt x="2933700" y="1193800"/>
                      <a:pt x="2908300" y="1181100"/>
                      <a:pt x="2921000" y="1155700"/>
                    </a:cubicBezTo>
                    <a:lnTo>
                      <a:pt x="3048000" y="749300"/>
                    </a:lnTo>
                    <a:cubicBezTo>
                      <a:pt x="3048000" y="736600"/>
                      <a:pt x="3048000" y="736600"/>
                      <a:pt x="3035300" y="723900"/>
                    </a:cubicBezTo>
                    <a:lnTo>
                      <a:pt x="2692400" y="469900"/>
                    </a:lnTo>
                    <a:cubicBezTo>
                      <a:pt x="2667000" y="457200"/>
                      <a:pt x="2679700" y="431800"/>
                      <a:pt x="2705100" y="431800"/>
                    </a:cubicBezTo>
                    <a:lnTo>
                      <a:pt x="3136900" y="431800"/>
                    </a:lnTo>
                    <a:cubicBezTo>
                      <a:pt x="3149600" y="431800"/>
                      <a:pt x="3149600" y="431800"/>
                      <a:pt x="3162300" y="419100"/>
                    </a:cubicBezTo>
                    <a:lnTo>
                      <a:pt x="3289300" y="12700"/>
                    </a:lnTo>
                    <a:moveTo>
                      <a:pt x="4622800" y="12700"/>
                    </a:moveTo>
                    <a:cubicBezTo>
                      <a:pt x="4635500" y="0"/>
                      <a:pt x="4660900" y="0"/>
                      <a:pt x="4673600" y="12700"/>
                    </a:cubicBezTo>
                    <a:lnTo>
                      <a:pt x="4800600" y="419100"/>
                    </a:lnTo>
                    <a:cubicBezTo>
                      <a:pt x="4813300" y="431800"/>
                      <a:pt x="4813300" y="431800"/>
                      <a:pt x="4826000" y="431800"/>
                    </a:cubicBezTo>
                    <a:lnTo>
                      <a:pt x="5257800" y="431800"/>
                    </a:lnTo>
                    <a:cubicBezTo>
                      <a:pt x="5283200" y="431800"/>
                      <a:pt x="5295900" y="457200"/>
                      <a:pt x="5270500" y="469900"/>
                    </a:cubicBezTo>
                    <a:lnTo>
                      <a:pt x="4927600" y="723900"/>
                    </a:lnTo>
                    <a:cubicBezTo>
                      <a:pt x="4914900" y="736600"/>
                      <a:pt x="4914900" y="736600"/>
                      <a:pt x="4914900" y="749300"/>
                    </a:cubicBezTo>
                    <a:lnTo>
                      <a:pt x="5041900" y="1155700"/>
                    </a:lnTo>
                    <a:cubicBezTo>
                      <a:pt x="5054600" y="1181100"/>
                      <a:pt x="5029200" y="1193800"/>
                      <a:pt x="5016500" y="1181100"/>
                    </a:cubicBezTo>
                    <a:lnTo>
                      <a:pt x="4660900" y="927100"/>
                    </a:lnTo>
                    <a:cubicBezTo>
                      <a:pt x="4648200" y="927100"/>
                      <a:pt x="4648200" y="927100"/>
                      <a:pt x="4635500" y="927100"/>
                    </a:cubicBezTo>
                    <a:lnTo>
                      <a:pt x="4279900" y="1181100"/>
                    </a:lnTo>
                    <a:cubicBezTo>
                      <a:pt x="4267200" y="1193800"/>
                      <a:pt x="4241800" y="1181100"/>
                      <a:pt x="4254500" y="1155700"/>
                    </a:cubicBezTo>
                    <a:lnTo>
                      <a:pt x="4381500" y="749300"/>
                    </a:lnTo>
                    <a:cubicBezTo>
                      <a:pt x="4381500" y="736600"/>
                      <a:pt x="4381500" y="736600"/>
                      <a:pt x="4368800" y="723900"/>
                    </a:cubicBezTo>
                    <a:lnTo>
                      <a:pt x="4025900" y="469900"/>
                    </a:lnTo>
                    <a:cubicBezTo>
                      <a:pt x="4000500" y="457200"/>
                      <a:pt x="4013200" y="431800"/>
                      <a:pt x="4038600" y="431800"/>
                    </a:cubicBezTo>
                    <a:lnTo>
                      <a:pt x="4470400" y="431800"/>
                    </a:lnTo>
                    <a:cubicBezTo>
                      <a:pt x="4483100" y="431800"/>
                      <a:pt x="4483100" y="431800"/>
                      <a:pt x="4495800" y="419100"/>
                    </a:cubicBezTo>
                    <a:lnTo>
                      <a:pt x="4622800" y="12700"/>
                    </a:lnTo>
                  </a:path>
                </a:pathLst>
              </a:custGeom>
              <a:solidFill>
                <a:srgbClr val="00BF63"/>
              </a:solidFill>
            </p:spPr>
          </p:sp>
          <p:sp>
            <p:nvSpPr>
              <p:cNvPr name="Freeform 26" id="26"/>
              <p:cNvSpPr/>
              <p:nvPr/>
            </p:nvSpPr>
            <p:spPr>
              <a:xfrm flipH="false" flipV="false" rot="0">
                <a:off x="5321300" y="0"/>
                <a:ext cx="1295400" cy="1193800"/>
              </a:xfrm>
              <a:custGeom>
                <a:avLst/>
                <a:gdLst/>
                <a:ahLst/>
                <a:cxnLst/>
                <a:rect r="r" b="b" t="t" l="l"/>
                <a:pathLst>
                  <a:path h="1193800" w="1295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path>
                </a:pathLst>
              </a:custGeom>
              <a:solidFill>
                <a:srgbClr val="5C5D5C"/>
              </a:solidFill>
            </p:spPr>
          </p:sp>
        </p:grpSp>
      </p:grpSp>
      <p:grpSp>
        <p:nvGrpSpPr>
          <p:cNvPr name="Group 27" id="27"/>
          <p:cNvGrpSpPr>
            <a:grpSpLocks noChangeAspect="true"/>
          </p:cNvGrpSpPr>
          <p:nvPr/>
        </p:nvGrpSpPr>
        <p:grpSpPr>
          <a:xfrm rot="0">
            <a:off x="5175140" y="2466179"/>
            <a:ext cx="2599121" cy="2599110"/>
            <a:chOff x="0" y="0"/>
            <a:chExt cx="6350000" cy="6349975"/>
          </a:xfrm>
        </p:grpSpPr>
        <p:sp>
          <p:nvSpPr>
            <p:cNvPr name="Freeform 28" id="2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l="-25521" t="-13806" r="-12133" b="-23848"/>
              </a:stretch>
            </a:blipFill>
          </p:spPr>
        </p:sp>
      </p:grpSp>
      <p:grpSp>
        <p:nvGrpSpPr>
          <p:cNvPr name="Group 29" id="29"/>
          <p:cNvGrpSpPr/>
          <p:nvPr/>
        </p:nvGrpSpPr>
        <p:grpSpPr>
          <a:xfrm rot="0">
            <a:off x="10038606" y="6444540"/>
            <a:ext cx="1513910" cy="271727"/>
            <a:chOff x="0" y="0"/>
            <a:chExt cx="2018547" cy="362303"/>
          </a:xfrm>
        </p:grpSpPr>
        <p:grpSp>
          <p:nvGrpSpPr>
            <p:cNvPr name="Group 30" id="30"/>
            <p:cNvGrpSpPr>
              <a:grpSpLocks noChangeAspect="true"/>
            </p:cNvGrpSpPr>
            <p:nvPr/>
          </p:nvGrpSpPr>
          <p:grpSpPr>
            <a:xfrm rot="0">
              <a:off x="0" y="0"/>
              <a:ext cx="2018547" cy="362303"/>
              <a:chOff x="0" y="0"/>
              <a:chExt cx="6604000" cy="1185333"/>
            </a:xfrm>
          </p:grpSpPr>
          <p:sp>
            <p:nvSpPr>
              <p:cNvPr name="Freeform 31" id="31"/>
              <p:cNvSpPr/>
              <p:nvPr/>
            </p:nvSpPr>
            <p:spPr>
              <a:xfrm flipH="false" flipV="false" rot="0">
                <a:off x="-12700" y="0"/>
                <a:ext cx="5295900" cy="1193800"/>
              </a:xfrm>
              <a:custGeom>
                <a:avLst/>
                <a:gdLst/>
                <a:ahLst/>
                <a:cxnLst/>
                <a:rect r="r" b="b" t="t" l="l"/>
                <a:pathLst>
                  <a:path h="1193800" w="52959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moveTo>
                      <a:pt x="1955800" y="12700"/>
                    </a:moveTo>
                    <a:cubicBezTo>
                      <a:pt x="1968500" y="0"/>
                      <a:pt x="1993900" y="0"/>
                      <a:pt x="2006600" y="12700"/>
                    </a:cubicBezTo>
                    <a:lnTo>
                      <a:pt x="2133600" y="419100"/>
                    </a:lnTo>
                    <a:cubicBezTo>
                      <a:pt x="2146300" y="431800"/>
                      <a:pt x="2146300" y="431800"/>
                      <a:pt x="2159000" y="431800"/>
                    </a:cubicBezTo>
                    <a:lnTo>
                      <a:pt x="2590800" y="431800"/>
                    </a:lnTo>
                    <a:cubicBezTo>
                      <a:pt x="2616200" y="431800"/>
                      <a:pt x="2628900" y="457200"/>
                      <a:pt x="2603500" y="469900"/>
                    </a:cubicBezTo>
                    <a:lnTo>
                      <a:pt x="2260600" y="723900"/>
                    </a:lnTo>
                    <a:cubicBezTo>
                      <a:pt x="2247900" y="736600"/>
                      <a:pt x="2247900" y="736600"/>
                      <a:pt x="2247900" y="749300"/>
                    </a:cubicBezTo>
                    <a:lnTo>
                      <a:pt x="2374900" y="1155700"/>
                    </a:lnTo>
                    <a:cubicBezTo>
                      <a:pt x="2387600" y="1181100"/>
                      <a:pt x="2362200" y="1193800"/>
                      <a:pt x="2349500" y="1181100"/>
                    </a:cubicBezTo>
                    <a:lnTo>
                      <a:pt x="1993900" y="927100"/>
                    </a:lnTo>
                    <a:cubicBezTo>
                      <a:pt x="1981200" y="927100"/>
                      <a:pt x="1981200" y="927100"/>
                      <a:pt x="1968500" y="927100"/>
                    </a:cubicBezTo>
                    <a:lnTo>
                      <a:pt x="1612900" y="1181100"/>
                    </a:lnTo>
                    <a:cubicBezTo>
                      <a:pt x="1600200" y="1193800"/>
                      <a:pt x="1574800" y="1181100"/>
                      <a:pt x="1587500" y="1155700"/>
                    </a:cubicBezTo>
                    <a:lnTo>
                      <a:pt x="1714500" y="749300"/>
                    </a:lnTo>
                    <a:cubicBezTo>
                      <a:pt x="1714500" y="736600"/>
                      <a:pt x="1714500" y="736600"/>
                      <a:pt x="1701800" y="723900"/>
                    </a:cubicBezTo>
                    <a:lnTo>
                      <a:pt x="1358900" y="469900"/>
                    </a:lnTo>
                    <a:cubicBezTo>
                      <a:pt x="1333500" y="457200"/>
                      <a:pt x="1346200" y="431800"/>
                      <a:pt x="1371600" y="431800"/>
                    </a:cubicBezTo>
                    <a:lnTo>
                      <a:pt x="1803400" y="431800"/>
                    </a:lnTo>
                    <a:cubicBezTo>
                      <a:pt x="1816100" y="431800"/>
                      <a:pt x="1816100" y="431800"/>
                      <a:pt x="1828800" y="419100"/>
                    </a:cubicBezTo>
                    <a:lnTo>
                      <a:pt x="1955800" y="12700"/>
                    </a:lnTo>
                    <a:moveTo>
                      <a:pt x="3289300" y="12700"/>
                    </a:moveTo>
                    <a:cubicBezTo>
                      <a:pt x="3302000" y="0"/>
                      <a:pt x="3327400" y="0"/>
                      <a:pt x="3340100" y="12700"/>
                    </a:cubicBezTo>
                    <a:lnTo>
                      <a:pt x="3467100" y="419100"/>
                    </a:lnTo>
                    <a:cubicBezTo>
                      <a:pt x="3479800" y="431800"/>
                      <a:pt x="3479800" y="431800"/>
                      <a:pt x="3492500" y="431800"/>
                    </a:cubicBezTo>
                    <a:lnTo>
                      <a:pt x="3924300" y="431800"/>
                    </a:lnTo>
                    <a:cubicBezTo>
                      <a:pt x="3949700" y="431800"/>
                      <a:pt x="3962400" y="457200"/>
                      <a:pt x="3937000" y="469900"/>
                    </a:cubicBezTo>
                    <a:lnTo>
                      <a:pt x="3594100" y="723900"/>
                    </a:lnTo>
                    <a:cubicBezTo>
                      <a:pt x="3581400" y="736600"/>
                      <a:pt x="3581400" y="736600"/>
                      <a:pt x="3581400" y="749300"/>
                    </a:cubicBezTo>
                    <a:lnTo>
                      <a:pt x="3708400" y="1155700"/>
                    </a:lnTo>
                    <a:cubicBezTo>
                      <a:pt x="3721100" y="1181100"/>
                      <a:pt x="3695700" y="1193800"/>
                      <a:pt x="3683000" y="1181100"/>
                    </a:cubicBezTo>
                    <a:lnTo>
                      <a:pt x="3327400" y="927100"/>
                    </a:lnTo>
                    <a:cubicBezTo>
                      <a:pt x="3314700" y="927100"/>
                      <a:pt x="3314700" y="927100"/>
                      <a:pt x="3302000" y="927100"/>
                    </a:cubicBezTo>
                    <a:lnTo>
                      <a:pt x="2946400" y="1181100"/>
                    </a:lnTo>
                    <a:cubicBezTo>
                      <a:pt x="2933700" y="1193800"/>
                      <a:pt x="2908300" y="1181100"/>
                      <a:pt x="2921000" y="1155700"/>
                    </a:cubicBezTo>
                    <a:lnTo>
                      <a:pt x="3048000" y="749300"/>
                    </a:lnTo>
                    <a:cubicBezTo>
                      <a:pt x="3048000" y="736600"/>
                      <a:pt x="3048000" y="736600"/>
                      <a:pt x="3035300" y="723900"/>
                    </a:cubicBezTo>
                    <a:lnTo>
                      <a:pt x="2692400" y="469900"/>
                    </a:lnTo>
                    <a:cubicBezTo>
                      <a:pt x="2667000" y="457200"/>
                      <a:pt x="2679700" y="431800"/>
                      <a:pt x="2705100" y="431800"/>
                    </a:cubicBezTo>
                    <a:lnTo>
                      <a:pt x="3136900" y="431800"/>
                    </a:lnTo>
                    <a:cubicBezTo>
                      <a:pt x="3149600" y="431800"/>
                      <a:pt x="3149600" y="431800"/>
                      <a:pt x="3162300" y="419100"/>
                    </a:cubicBezTo>
                    <a:lnTo>
                      <a:pt x="3289300" y="12700"/>
                    </a:lnTo>
                    <a:moveTo>
                      <a:pt x="4622800" y="12700"/>
                    </a:moveTo>
                    <a:cubicBezTo>
                      <a:pt x="4635500" y="0"/>
                      <a:pt x="4660900" y="0"/>
                      <a:pt x="4673600" y="12700"/>
                    </a:cubicBezTo>
                    <a:lnTo>
                      <a:pt x="4800600" y="419100"/>
                    </a:lnTo>
                    <a:cubicBezTo>
                      <a:pt x="4813300" y="431800"/>
                      <a:pt x="4813300" y="431800"/>
                      <a:pt x="4826000" y="431800"/>
                    </a:cubicBezTo>
                    <a:lnTo>
                      <a:pt x="5257800" y="431800"/>
                    </a:lnTo>
                    <a:cubicBezTo>
                      <a:pt x="5283200" y="431800"/>
                      <a:pt x="5295900" y="457200"/>
                      <a:pt x="5270500" y="469900"/>
                    </a:cubicBezTo>
                    <a:lnTo>
                      <a:pt x="4927600" y="723900"/>
                    </a:lnTo>
                    <a:cubicBezTo>
                      <a:pt x="4914900" y="736600"/>
                      <a:pt x="4914900" y="736600"/>
                      <a:pt x="4914900" y="749300"/>
                    </a:cubicBezTo>
                    <a:lnTo>
                      <a:pt x="5041900" y="1155700"/>
                    </a:lnTo>
                    <a:cubicBezTo>
                      <a:pt x="5054600" y="1181100"/>
                      <a:pt x="5029200" y="1193800"/>
                      <a:pt x="5016500" y="1181100"/>
                    </a:cubicBezTo>
                    <a:lnTo>
                      <a:pt x="4660900" y="927100"/>
                    </a:lnTo>
                    <a:cubicBezTo>
                      <a:pt x="4648200" y="927100"/>
                      <a:pt x="4648200" y="927100"/>
                      <a:pt x="4635500" y="927100"/>
                    </a:cubicBezTo>
                    <a:lnTo>
                      <a:pt x="4279900" y="1181100"/>
                    </a:lnTo>
                    <a:cubicBezTo>
                      <a:pt x="4267200" y="1193800"/>
                      <a:pt x="4241800" y="1181100"/>
                      <a:pt x="4254500" y="1155700"/>
                    </a:cubicBezTo>
                    <a:lnTo>
                      <a:pt x="4381500" y="749300"/>
                    </a:lnTo>
                    <a:cubicBezTo>
                      <a:pt x="4381500" y="736600"/>
                      <a:pt x="4381500" y="736600"/>
                      <a:pt x="4368800" y="723900"/>
                    </a:cubicBezTo>
                    <a:lnTo>
                      <a:pt x="4025900" y="469900"/>
                    </a:lnTo>
                    <a:cubicBezTo>
                      <a:pt x="4000500" y="457200"/>
                      <a:pt x="4013200" y="431800"/>
                      <a:pt x="4038600" y="431800"/>
                    </a:cubicBezTo>
                    <a:lnTo>
                      <a:pt x="4470400" y="431800"/>
                    </a:lnTo>
                    <a:cubicBezTo>
                      <a:pt x="4483100" y="431800"/>
                      <a:pt x="4483100" y="431800"/>
                      <a:pt x="4495800" y="419100"/>
                    </a:cubicBezTo>
                    <a:lnTo>
                      <a:pt x="4622800" y="12700"/>
                    </a:lnTo>
                  </a:path>
                </a:pathLst>
              </a:custGeom>
              <a:solidFill>
                <a:srgbClr val="00BF63"/>
              </a:solidFill>
            </p:spPr>
          </p:sp>
          <p:sp>
            <p:nvSpPr>
              <p:cNvPr name="Freeform 32" id="32"/>
              <p:cNvSpPr/>
              <p:nvPr/>
            </p:nvSpPr>
            <p:spPr>
              <a:xfrm flipH="false" flipV="false" rot="0">
                <a:off x="5321300" y="0"/>
                <a:ext cx="1295400" cy="1193800"/>
              </a:xfrm>
              <a:custGeom>
                <a:avLst/>
                <a:gdLst/>
                <a:ahLst/>
                <a:cxnLst/>
                <a:rect r="r" b="b" t="t" l="l"/>
                <a:pathLst>
                  <a:path h="1193800" w="1295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path>
                </a:pathLst>
              </a:custGeom>
              <a:solidFill>
                <a:srgbClr val="5C5D5C"/>
              </a:solidFill>
            </p:spPr>
          </p:sp>
        </p:grpSp>
      </p:grpSp>
      <p:grpSp>
        <p:nvGrpSpPr>
          <p:cNvPr name="Group 33" id="33"/>
          <p:cNvGrpSpPr>
            <a:grpSpLocks noChangeAspect="true"/>
          </p:cNvGrpSpPr>
          <p:nvPr/>
        </p:nvGrpSpPr>
        <p:grpSpPr>
          <a:xfrm rot="0">
            <a:off x="9422365" y="2466179"/>
            <a:ext cx="2599121" cy="2599110"/>
            <a:chOff x="0" y="0"/>
            <a:chExt cx="6350000" cy="6349975"/>
          </a:xfrm>
        </p:grpSpPr>
        <p:sp>
          <p:nvSpPr>
            <p:cNvPr name="Freeform 34" id="3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26819" t="-79153" r="-30123" b="-30031"/>
              </a:stretch>
            </a:blipFill>
          </p:spPr>
        </p:sp>
      </p:grpSp>
      <p:grpSp>
        <p:nvGrpSpPr>
          <p:cNvPr name="Group 35" id="35"/>
          <p:cNvGrpSpPr/>
          <p:nvPr/>
        </p:nvGrpSpPr>
        <p:grpSpPr>
          <a:xfrm rot="0">
            <a:off x="14286191" y="6444540"/>
            <a:ext cx="1513910" cy="271727"/>
            <a:chOff x="0" y="0"/>
            <a:chExt cx="2018547" cy="362303"/>
          </a:xfrm>
        </p:grpSpPr>
        <p:grpSp>
          <p:nvGrpSpPr>
            <p:cNvPr name="Group 36" id="36"/>
            <p:cNvGrpSpPr>
              <a:grpSpLocks noChangeAspect="true"/>
            </p:cNvGrpSpPr>
            <p:nvPr/>
          </p:nvGrpSpPr>
          <p:grpSpPr>
            <a:xfrm rot="0">
              <a:off x="0" y="0"/>
              <a:ext cx="2018547" cy="362303"/>
              <a:chOff x="0" y="0"/>
              <a:chExt cx="6604000" cy="1185333"/>
            </a:xfrm>
          </p:grpSpPr>
          <p:sp>
            <p:nvSpPr>
              <p:cNvPr name="Freeform 37" id="37"/>
              <p:cNvSpPr/>
              <p:nvPr/>
            </p:nvSpPr>
            <p:spPr>
              <a:xfrm flipH="false" flipV="false" rot="0">
                <a:off x="-12700" y="0"/>
                <a:ext cx="5295900" cy="1193800"/>
              </a:xfrm>
              <a:custGeom>
                <a:avLst/>
                <a:gdLst/>
                <a:ahLst/>
                <a:cxnLst/>
                <a:rect r="r" b="b" t="t" l="l"/>
                <a:pathLst>
                  <a:path h="1193800" w="52959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moveTo>
                      <a:pt x="1955800" y="12700"/>
                    </a:moveTo>
                    <a:cubicBezTo>
                      <a:pt x="1968500" y="0"/>
                      <a:pt x="1993900" y="0"/>
                      <a:pt x="2006600" y="12700"/>
                    </a:cubicBezTo>
                    <a:lnTo>
                      <a:pt x="2133600" y="419100"/>
                    </a:lnTo>
                    <a:cubicBezTo>
                      <a:pt x="2146300" y="431800"/>
                      <a:pt x="2146300" y="431800"/>
                      <a:pt x="2159000" y="431800"/>
                    </a:cubicBezTo>
                    <a:lnTo>
                      <a:pt x="2590800" y="431800"/>
                    </a:lnTo>
                    <a:cubicBezTo>
                      <a:pt x="2616200" y="431800"/>
                      <a:pt x="2628900" y="457200"/>
                      <a:pt x="2603500" y="469900"/>
                    </a:cubicBezTo>
                    <a:lnTo>
                      <a:pt x="2260600" y="723900"/>
                    </a:lnTo>
                    <a:cubicBezTo>
                      <a:pt x="2247900" y="736600"/>
                      <a:pt x="2247900" y="736600"/>
                      <a:pt x="2247900" y="749300"/>
                    </a:cubicBezTo>
                    <a:lnTo>
                      <a:pt x="2374900" y="1155700"/>
                    </a:lnTo>
                    <a:cubicBezTo>
                      <a:pt x="2387600" y="1181100"/>
                      <a:pt x="2362200" y="1193800"/>
                      <a:pt x="2349500" y="1181100"/>
                    </a:cubicBezTo>
                    <a:lnTo>
                      <a:pt x="1993900" y="927100"/>
                    </a:lnTo>
                    <a:cubicBezTo>
                      <a:pt x="1981200" y="927100"/>
                      <a:pt x="1981200" y="927100"/>
                      <a:pt x="1968500" y="927100"/>
                    </a:cubicBezTo>
                    <a:lnTo>
                      <a:pt x="1612900" y="1181100"/>
                    </a:lnTo>
                    <a:cubicBezTo>
                      <a:pt x="1600200" y="1193800"/>
                      <a:pt x="1574800" y="1181100"/>
                      <a:pt x="1587500" y="1155700"/>
                    </a:cubicBezTo>
                    <a:lnTo>
                      <a:pt x="1714500" y="749300"/>
                    </a:lnTo>
                    <a:cubicBezTo>
                      <a:pt x="1714500" y="736600"/>
                      <a:pt x="1714500" y="736600"/>
                      <a:pt x="1701800" y="723900"/>
                    </a:cubicBezTo>
                    <a:lnTo>
                      <a:pt x="1358900" y="469900"/>
                    </a:lnTo>
                    <a:cubicBezTo>
                      <a:pt x="1333500" y="457200"/>
                      <a:pt x="1346200" y="431800"/>
                      <a:pt x="1371600" y="431800"/>
                    </a:cubicBezTo>
                    <a:lnTo>
                      <a:pt x="1803400" y="431800"/>
                    </a:lnTo>
                    <a:cubicBezTo>
                      <a:pt x="1816100" y="431800"/>
                      <a:pt x="1816100" y="431800"/>
                      <a:pt x="1828800" y="419100"/>
                    </a:cubicBezTo>
                    <a:lnTo>
                      <a:pt x="1955800" y="12700"/>
                    </a:lnTo>
                    <a:moveTo>
                      <a:pt x="3289300" y="12700"/>
                    </a:moveTo>
                    <a:cubicBezTo>
                      <a:pt x="3302000" y="0"/>
                      <a:pt x="3327400" y="0"/>
                      <a:pt x="3340100" y="12700"/>
                    </a:cubicBezTo>
                    <a:lnTo>
                      <a:pt x="3467100" y="419100"/>
                    </a:lnTo>
                    <a:cubicBezTo>
                      <a:pt x="3479800" y="431800"/>
                      <a:pt x="3479800" y="431800"/>
                      <a:pt x="3492500" y="431800"/>
                    </a:cubicBezTo>
                    <a:lnTo>
                      <a:pt x="3924300" y="431800"/>
                    </a:lnTo>
                    <a:cubicBezTo>
                      <a:pt x="3949700" y="431800"/>
                      <a:pt x="3962400" y="457200"/>
                      <a:pt x="3937000" y="469900"/>
                    </a:cubicBezTo>
                    <a:lnTo>
                      <a:pt x="3594100" y="723900"/>
                    </a:lnTo>
                    <a:cubicBezTo>
                      <a:pt x="3581400" y="736600"/>
                      <a:pt x="3581400" y="736600"/>
                      <a:pt x="3581400" y="749300"/>
                    </a:cubicBezTo>
                    <a:lnTo>
                      <a:pt x="3708400" y="1155700"/>
                    </a:lnTo>
                    <a:cubicBezTo>
                      <a:pt x="3721100" y="1181100"/>
                      <a:pt x="3695700" y="1193800"/>
                      <a:pt x="3683000" y="1181100"/>
                    </a:cubicBezTo>
                    <a:lnTo>
                      <a:pt x="3327400" y="927100"/>
                    </a:lnTo>
                    <a:cubicBezTo>
                      <a:pt x="3314700" y="927100"/>
                      <a:pt x="3314700" y="927100"/>
                      <a:pt x="3302000" y="927100"/>
                    </a:cubicBezTo>
                    <a:lnTo>
                      <a:pt x="2946400" y="1181100"/>
                    </a:lnTo>
                    <a:cubicBezTo>
                      <a:pt x="2933700" y="1193800"/>
                      <a:pt x="2908300" y="1181100"/>
                      <a:pt x="2921000" y="1155700"/>
                    </a:cubicBezTo>
                    <a:lnTo>
                      <a:pt x="3048000" y="749300"/>
                    </a:lnTo>
                    <a:cubicBezTo>
                      <a:pt x="3048000" y="736600"/>
                      <a:pt x="3048000" y="736600"/>
                      <a:pt x="3035300" y="723900"/>
                    </a:cubicBezTo>
                    <a:lnTo>
                      <a:pt x="2692400" y="469900"/>
                    </a:lnTo>
                    <a:cubicBezTo>
                      <a:pt x="2667000" y="457200"/>
                      <a:pt x="2679700" y="431800"/>
                      <a:pt x="2705100" y="431800"/>
                    </a:cubicBezTo>
                    <a:lnTo>
                      <a:pt x="3136900" y="431800"/>
                    </a:lnTo>
                    <a:cubicBezTo>
                      <a:pt x="3149600" y="431800"/>
                      <a:pt x="3149600" y="431800"/>
                      <a:pt x="3162300" y="419100"/>
                    </a:cubicBezTo>
                    <a:lnTo>
                      <a:pt x="3289300" y="12700"/>
                    </a:lnTo>
                    <a:moveTo>
                      <a:pt x="4622800" y="12700"/>
                    </a:moveTo>
                    <a:cubicBezTo>
                      <a:pt x="4635500" y="0"/>
                      <a:pt x="4660900" y="0"/>
                      <a:pt x="4673600" y="12700"/>
                    </a:cubicBezTo>
                    <a:lnTo>
                      <a:pt x="4800600" y="419100"/>
                    </a:lnTo>
                    <a:cubicBezTo>
                      <a:pt x="4813300" y="431800"/>
                      <a:pt x="4813300" y="431800"/>
                      <a:pt x="4826000" y="431800"/>
                    </a:cubicBezTo>
                    <a:lnTo>
                      <a:pt x="5257800" y="431800"/>
                    </a:lnTo>
                    <a:cubicBezTo>
                      <a:pt x="5283200" y="431800"/>
                      <a:pt x="5295900" y="457200"/>
                      <a:pt x="5270500" y="469900"/>
                    </a:cubicBezTo>
                    <a:lnTo>
                      <a:pt x="4927600" y="723900"/>
                    </a:lnTo>
                    <a:cubicBezTo>
                      <a:pt x="4914900" y="736600"/>
                      <a:pt x="4914900" y="736600"/>
                      <a:pt x="4914900" y="749300"/>
                    </a:cubicBezTo>
                    <a:lnTo>
                      <a:pt x="5041900" y="1155700"/>
                    </a:lnTo>
                    <a:cubicBezTo>
                      <a:pt x="5054600" y="1181100"/>
                      <a:pt x="5029200" y="1193800"/>
                      <a:pt x="5016500" y="1181100"/>
                    </a:cubicBezTo>
                    <a:lnTo>
                      <a:pt x="4660900" y="927100"/>
                    </a:lnTo>
                    <a:cubicBezTo>
                      <a:pt x="4648200" y="927100"/>
                      <a:pt x="4648200" y="927100"/>
                      <a:pt x="4635500" y="927100"/>
                    </a:cubicBezTo>
                    <a:lnTo>
                      <a:pt x="4279900" y="1181100"/>
                    </a:lnTo>
                    <a:cubicBezTo>
                      <a:pt x="4267200" y="1193800"/>
                      <a:pt x="4241800" y="1181100"/>
                      <a:pt x="4254500" y="1155700"/>
                    </a:cubicBezTo>
                    <a:lnTo>
                      <a:pt x="4381500" y="749300"/>
                    </a:lnTo>
                    <a:cubicBezTo>
                      <a:pt x="4381500" y="736600"/>
                      <a:pt x="4381500" y="736600"/>
                      <a:pt x="4368800" y="723900"/>
                    </a:cubicBezTo>
                    <a:lnTo>
                      <a:pt x="4025900" y="469900"/>
                    </a:lnTo>
                    <a:cubicBezTo>
                      <a:pt x="4000500" y="457200"/>
                      <a:pt x="4013200" y="431800"/>
                      <a:pt x="4038600" y="431800"/>
                    </a:cubicBezTo>
                    <a:lnTo>
                      <a:pt x="4470400" y="431800"/>
                    </a:lnTo>
                    <a:cubicBezTo>
                      <a:pt x="4483100" y="431800"/>
                      <a:pt x="4483100" y="431800"/>
                      <a:pt x="4495800" y="419100"/>
                    </a:cubicBezTo>
                    <a:lnTo>
                      <a:pt x="4622800" y="12700"/>
                    </a:lnTo>
                  </a:path>
                </a:pathLst>
              </a:custGeom>
              <a:solidFill>
                <a:srgbClr val="00BF63"/>
              </a:solidFill>
            </p:spPr>
          </p:sp>
          <p:sp>
            <p:nvSpPr>
              <p:cNvPr name="Freeform 38" id="38"/>
              <p:cNvSpPr/>
              <p:nvPr/>
            </p:nvSpPr>
            <p:spPr>
              <a:xfrm flipH="false" flipV="false" rot="0">
                <a:off x="5321300" y="0"/>
                <a:ext cx="1295400" cy="1193800"/>
              </a:xfrm>
              <a:custGeom>
                <a:avLst/>
                <a:gdLst/>
                <a:ahLst/>
                <a:cxnLst/>
                <a:rect r="r" b="b" t="t" l="l"/>
                <a:pathLst>
                  <a:path h="1193800" w="1295400">
                    <a:moveTo>
                      <a:pt x="622300" y="12700"/>
                    </a:moveTo>
                    <a:cubicBezTo>
                      <a:pt x="635000" y="0"/>
                      <a:pt x="660400" y="0"/>
                      <a:pt x="673100" y="12700"/>
                    </a:cubicBezTo>
                    <a:lnTo>
                      <a:pt x="800100" y="419100"/>
                    </a:lnTo>
                    <a:cubicBezTo>
                      <a:pt x="812800" y="431800"/>
                      <a:pt x="812800" y="431800"/>
                      <a:pt x="825500" y="431800"/>
                    </a:cubicBezTo>
                    <a:lnTo>
                      <a:pt x="1257300" y="431800"/>
                    </a:lnTo>
                    <a:cubicBezTo>
                      <a:pt x="1282700" y="431800"/>
                      <a:pt x="1295400" y="457200"/>
                      <a:pt x="1270000" y="469900"/>
                    </a:cubicBezTo>
                    <a:lnTo>
                      <a:pt x="927100" y="723900"/>
                    </a:lnTo>
                    <a:cubicBezTo>
                      <a:pt x="914400" y="736600"/>
                      <a:pt x="914400" y="736600"/>
                      <a:pt x="914400" y="749300"/>
                    </a:cubicBezTo>
                    <a:lnTo>
                      <a:pt x="1041400" y="1155700"/>
                    </a:lnTo>
                    <a:cubicBezTo>
                      <a:pt x="1054100" y="1181100"/>
                      <a:pt x="1028700" y="1193800"/>
                      <a:pt x="1016000" y="1181100"/>
                    </a:cubicBezTo>
                    <a:lnTo>
                      <a:pt x="660400" y="927100"/>
                    </a:lnTo>
                    <a:cubicBezTo>
                      <a:pt x="647700" y="927100"/>
                      <a:pt x="647700" y="927100"/>
                      <a:pt x="635000" y="927100"/>
                    </a:cubicBezTo>
                    <a:lnTo>
                      <a:pt x="279400" y="1181100"/>
                    </a:lnTo>
                    <a:cubicBezTo>
                      <a:pt x="266700" y="1193800"/>
                      <a:pt x="241300" y="1181100"/>
                      <a:pt x="254000" y="1155700"/>
                    </a:cubicBezTo>
                    <a:lnTo>
                      <a:pt x="381000" y="749300"/>
                    </a:lnTo>
                    <a:cubicBezTo>
                      <a:pt x="381000" y="736600"/>
                      <a:pt x="381000" y="736600"/>
                      <a:pt x="368300" y="723900"/>
                    </a:cubicBezTo>
                    <a:lnTo>
                      <a:pt x="25400" y="469900"/>
                    </a:lnTo>
                    <a:cubicBezTo>
                      <a:pt x="0" y="457200"/>
                      <a:pt x="12700" y="431800"/>
                      <a:pt x="38100" y="431800"/>
                    </a:cubicBezTo>
                    <a:lnTo>
                      <a:pt x="469900" y="431800"/>
                    </a:lnTo>
                    <a:cubicBezTo>
                      <a:pt x="482600" y="431800"/>
                      <a:pt x="482600" y="431800"/>
                      <a:pt x="495300" y="419100"/>
                    </a:cubicBezTo>
                    <a:lnTo>
                      <a:pt x="622300" y="12700"/>
                    </a:lnTo>
                  </a:path>
                </a:pathLst>
              </a:custGeom>
              <a:solidFill>
                <a:srgbClr val="5C5D5C"/>
              </a:solidFill>
            </p:spPr>
          </p:sp>
        </p:grpSp>
      </p:grpSp>
      <p:grpSp>
        <p:nvGrpSpPr>
          <p:cNvPr name="Group 39" id="39"/>
          <p:cNvGrpSpPr>
            <a:grpSpLocks noChangeAspect="true"/>
          </p:cNvGrpSpPr>
          <p:nvPr/>
        </p:nvGrpSpPr>
        <p:grpSpPr>
          <a:xfrm rot="0">
            <a:off x="13665292" y="2466179"/>
            <a:ext cx="2599121" cy="2599110"/>
            <a:chOff x="0" y="0"/>
            <a:chExt cx="6350000" cy="6349975"/>
          </a:xfrm>
        </p:grpSpPr>
        <p:sp>
          <p:nvSpPr>
            <p:cNvPr name="Freeform 40" id="4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6"/>
              <a:stretch>
                <a:fillRect l="-72296" t="-38422" r="-93583" b="-216085"/>
              </a:stretch>
            </a:blipFill>
          </p:spPr>
        </p:sp>
      </p:grpSp>
      <p:sp>
        <p:nvSpPr>
          <p:cNvPr name="TextBox 41" id="41"/>
          <p:cNvSpPr txBox="true"/>
          <p:nvPr/>
        </p:nvSpPr>
        <p:spPr>
          <a:xfrm rot="0">
            <a:off x="1148759" y="5459186"/>
            <a:ext cx="2765928"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Bold"/>
              </a:rPr>
              <a:t>Suman Sharma</a:t>
            </a:r>
          </a:p>
        </p:txBody>
      </p:sp>
      <p:sp>
        <p:nvSpPr>
          <p:cNvPr name="TextBox 42" id="42"/>
          <p:cNvSpPr txBox="true"/>
          <p:nvPr/>
        </p:nvSpPr>
        <p:spPr>
          <a:xfrm rot="0">
            <a:off x="844510" y="5797730"/>
            <a:ext cx="3374425"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a:rPr>
              <a:t>IT Enginner</a:t>
            </a:r>
          </a:p>
        </p:txBody>
      </p:sp>
      <p:sp>
        <p:nvSpPr>
          <p:cNvPr name="TextBox 43" id="4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44" id="44"/>
          <p:cNvSpPr txBox="true"/>
          <p:nvPr/>
        </p:nvSpPr>
        <p:spPr>
          <a:xfrm rot="0">
            <a:off x="7659629" y="7836175"/>
            <a:ext cx="3450476" cy="229135"/>
          </a:xfrm>
          <a:prstGeom prst="rect">
            <a:avLst/>
          </a:prstGeom>
        </p:spPr>
        <p:txBody>
          <a:bodyPr anchor="t" rtlCol="false" tIns="0" lIns="0" bIns="0" rIns="0">
            <a:spAutoFit/>
          </a:bodyPr>
          <a:lstStyle/>
          <a:p>
            <a:pPr>
              <a:lnSpc>
                <a:spcPts val="1888"/>
              </a:lnSpc>
              <a:spcBef>
                <a:spcPct val="0"/>
              </a:spcBef>
            </a:pPr>
            <a:r>
              <a:rPr lang="en-US" sz="1349">
                <a:solidFill>
                  <a:srgbClr val="FFFFFF"/>
                </a:solidFill>
                <a:latin typeface="Open Sans"/>
              </a:rPr>
              <a:t>+123-456-7890</a:t>
            </a:r>
          </a:p>
        </p:txBody>
      </p:sp>
      <p:sp>
        <p:nvSpPr>
          <p:cNvPr name="TextBox 45" id="45"/>
          <p:cNvSpPr txBox="true"/>
          <p:nvPr/>
        </p:nvSpPr>
        <p:spPr>
          <a:xfrm rot="0">
            <a:off x="7659629" y="8827685"/>
            <a:ext cx="3450476" cy="229135"/>
          </a:xfrm>
          <a:prstGeom prst="rect">
            <a:avLst/>
          </a:prstGeom>
        </p:spPr>
        <p:txBody>
          <a:bodyPr anchor="t" rtlCol="false" tIns="0" lIns="0" bIns="0" rIns="0">
            <a:spAutoFit/>
          </a:bodyPr>
          <a:lstStyle/>
          <a:p>
            <a:pPr>
              <a:lnSpc>
                <a:spcPts val="1888"/>
              </a:lnSpc>
              <a:spcBef>
                <a:spcPct val="0"/>
              </a:spcBef>
            </a:pPr>
            <a:r>
              <a:rPr lang="en-US" sz="1349">
                <a:solidFill>
                  <a:srgbClr val="FFFFFF"/>
                </a:solidFill>
                <a:latin typeface="Open Sans"/>
              </a:rPr>
              <a:t>www.greenstick.com</a:t>
            </a:r>
          </a:p>
        </p:txBody>
      </p:sp>
      <p:sp>
        <p:nvSpPr>
          <p:cNvPr name="TextBox 46" id="46"/>
          <p:cNvSpPr txBox="true"/>
          <p:nvPr/>
        </p:nvSpPr>
        <p:spPr>
          <a:xfrm rot="0">
            <a:off x="7659629" y="9323440"/>
            <a:ext cx="3450476" cy="229135"/>
          </a:xfrm>
          <a:prstGeom prst="rect">
            <a:avLst/>
          </a:prstGeom>
        </p:spPr>
        <p:txBody>
          <a:bodyPr anchor="t" rtlCol="false" tIns="0" lIns="0" bIns="0" rIns="0">
            <a:spAutoFit/>
          </a:bodyPr>
          <a:lstStyle/>
          <a:p>
            <a:pPr>
              <a:lnSpc>
                <a:spcPts val="1888"/>
              </a:lnSpc>
              <a:spcBef>
                <a:spcPct val="0"/>
              </a:spcBef>
            </a:pPr>
            <a:r>
              <a:rPr lang="en-US" sz="1349">
                <a:solidFill>
                  <a:srgbClr val="FFFFFF"/>
                </a:solidFill>
                <a:latin typeface="Open Sans"/>
              </a:rPr>
              <a:t>Balkumari-13, Lalitpur Nepal</a:t>
            </a:r>
          </a:p>
        </p:txBody>
      </p:sp>
      <p:sp>
        <p:nvSpPr>
          <p:cNvPr name="TextBox 47" id="47"/>
          <p:cNvSpPr txBox="true"/>
          <p:nvPr/>
        </p:nvSpPr>
        <p:spPr>
          <a:xfrm rot="0">
            <a:off x="7659629" y="8331930"/>
            <a:ext cx="3450476" cy="229135"/>
          </a:xfrm>
          <a:prstGeom prst="rect">
            <a:avLst/>
          </a:prstGeom>
        </p:spPr>
        <p:txBody>
          <a:bodyPr anchor="t" rtlCol="false" tIns="0" lIns="0" bIns="0" rIns="0">
            <a:spAutoFit/>
          </a:bodyPr>
          <a:lstStyle/>
          <a:p>
            <a:pPr>
              <a:lnSpc>
                <a:spcPts val="1888"/>
              </a:lnSpc>
              <a:spcBef>
                <a:spcPct val="0"/>
              </a:spcBef>
            </a:pPr>
            <a:r>
              <a:rPr lang="en-US" sz="1349">
                <a:solidFill>
                  <a:srgbClr val="FFFFFF"/>
                </a:solidFill>
                <a:latin typeface="Open Sans"/>
              </a:rPr>
              <a:t>Greenstickreal@gmail.com</a:t>
            </a:r>
          </a:p>
        </p:txBody>
      </p:sp>
      <p:sp>
        <p:nvSpPr>
          <p:cNvPr name="TextBox 48" id="48"/>
          <p:cNvSpPr txBox="true"/>
          <p:nvPr/>
        </p:nvSpPr>
        <p:spPr>
          <a:xfrm rot="0">
            <a:off x="7274730" y="901172"/>
            <a:ext cx="6269195"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CONTACT US</a:t>
            </a:r>
          </a:p>
        </p:txBody>
      </p:sp>
      <p:sp>
        <p:nvSpPr>
          <p:cNvPr name="TextBox 49" id="49"/>
          <p:cNvSpPr txBox="true"/>
          <p:nvPr/>
        </p:nvSpPr>
        <p:spPr>
          <a:xfrm rot="0">
            <a:off x="5091736" y="5459186"/>
            <a:ext cx="2765928"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Bold"/>
              </a:rPr>
              <a:t>Gaurab Paudyal</a:t>
            </a:r>
          </a:p>
        </p:txBody>
      </p:sp>
      <p:sp>
        <p:nvSpPr>
          <p:cNvPr name="TextBox 50" id="50"/>
          <p:cNvSpPr txBox="true"/>
          <p:nvPr/>
        </p:nvSpPr>
        <p:spPr>
          <a:xfrm rot="0">
            <a:off x="4787487" y="5797730"/>
            <a:ext cx="3374425"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a:rPr>
              <a:t>Computer Engineer</a:t>
            </a:r>
          </a:p>
        </p:txBody>
      </p:sp>
      <p:sp>
        <p:nvSpPr>
          <p:cNvPr name="TextBox 51" id="51"/>
          <p:cNvSpPr txBox="true"/>
          <p:nvPr/>
        </p:nvSpPr>
        <p:spPr>
          <a:xfrm rot="0">
            <a:off x="9338961" y="5459186"/>
            <a:ext cx="2765928"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Bold"/>
              </a:rPr>
              <a:t>Durga Adhikari</a:t>
            </a:r>
          </a:p>
        </p:txBody>
      </p:sp>
      <p:sp>
        <p:nvSpPr>
          <p:cNvPr name="TextBox 52" id="52"/>
          <p:cNvSpPr txBox="true"/>
          <p:nvPr/>
        </p:nvSpPr>
        <p:spPr>
          <a:xfrm rot="0">
            <a:off x="9034713" y="5797730"/>
            <a:ext cx="3374425"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a:rPr>
              <a:t>Agriculture</a:t>
            </a:r>
          </a:p>
        </p:txBody>
      </p:sp>
      <p:sp>
        <p:nvSpPr>
          <p:cNvPr name="TextBox 53" id="53"/>
          <p:cNvSpPr txBox="true"/>
          <p:nvPr/>
        </p:nvSpPr>
        <p:spPr>
          <a:xfrm rot="0">
            <a:off x="13581889" y="5459186"/>
            <a:ext cx="2765928"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Bold"/>
              </a:rPr>
              <a:t>Sunil Sharma</a:t>
            </a:r>
          </a:p>
        </p:txBody>
      </p:sp>
      <p:sp>
        <p:nvSpPr>
          <p:cNvPr name="TextBox 54" id="54"/>
          <p:cNvSpPr txBox="true"/>
          <p:nvPr/>
        </p:nvSpPr>
        <p:spPr>
          <a:xfrm rot="0">
            <a:off x="13277640" y="5797730"/>
            <a:ext cx="3374425" cy="267952"/>
          </a:xfrm>
          <a:prstGeom prst="rect">
            <a:avLst/>
          </a:prstGeom>
        </p:spPr>
        <p:txBody>
          <a:bodyPr anchor="t" rtlCol="false" tIns="0" lIns="0" bIns="0" rIns="0">
            <a:spAutoFit/>
          </a:bodyPr>
          <a:lstStyle/>
          <a:p>
            <a:pPr algn="ctr">
              <a:lnSpc>
                <a:spcPts val="2222"/>
              </a:lnSpc>
              <a:spcBef>
                <a:spcPct val="0"/>
              </a:spcBef>
            </a:pPr>
            <a:r>
              <a:rPr lang="en-US" sz="1587">
                <a:solidFill>
                  <a:srgbClr val="FFFFFF"/>
                </a:solidFill>
                <a:latin typeface="Binate"/>
              </a:rPr>
              <a:t>BBA-BI</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547" r="0" b="7547"/>
          <a:stretch>
            <a:fillRect/>
          </a:stretch>
        </p:blipFill>
        <p:spPr>
          <a:xfrm flipH="false" flipV="false">
            <a:off x="0" y="0"/>
            <a:ext cx="18288000" cy="10287000"/>
          </a:xfrm>
          <a:prstGeom prst="rect">
            <a:avLst/>
          </a:prstGeom>
        </p:spPr>
      </p:pic>
      <p:grpSp>
        <p:nvGrpSpPr>
          <p:cNvPr name="Group 3" id="3"/>
          <p:cNvGrpSpPr/>
          <p:nvPr/>
        </p:nvGrpSpPr>
        <p:grpSpPr>
          <a:xfrm rot="0">
            <a:off x="16985527" y="8707824"/>
            <a:ext cx="1652447" cy="16524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5" id="5"/>
          <p:cNvSpPr/>
          <p:nvPr/>
        </p:nvSpPr>
        <p:spPr>
          <a:xfrm flipH="false" flipV="false" rot="0">
            <a:off x="0" y="6363263"/>
            <a:ext cx="2658010" cy="3997007"/>
          </a:xfrm>
          <a:custGeom>
            <a:avLst/>
            <a:gdLst/>
            <a:ahLst/>
            <a:cxnLst/>
            <a:rect r="r" b="b" t="t" l="l"/>
            <a:pathLst>
              <a:path h="3997007" w="2658010">
                <a:moveTo>
                  <a:pt x="0" y="0"/>
                </a:moveTo>
                <a:lnTo>
                  <a:pt x="2658010" y="0"/>
                </a:lnTo>
                <a:lnTo>
                  <a:pt x="2658010" y="3997007"/>
                </a:lnTo>
                <a:lnTo>
                  <a:pt x="0" y="3997007"/>
                </a:lnTo>
                <a:lnTo>
                  <a:pt x="0" y="0"/>
                </a:lnTo>
                <a:close/>
              </a:path>
            </a:pathLst>
          </a:custGeom>
          <a:blipFill>
            <a:blip r:embed="rId3">
              <a:alphaModFix amt="8999"/>
            </a:blip>
            <a:stretch>
              <a:fillRect l="0" t="0" r="0" b="0"/>
            </a:stretch>
          </a:blipFill>
        </p:spPr>
      </p:sp>
      <p:sp>
        <p:nvSpPr>
          <p:cNvPr name="Freeform 6" id="6"/>
          <p:cNvSpPr/>
          <p:nvPr/>
        </p:nvSpPr>
        <p:spPr>
          <a:xfrm flipH="false" flipV="false" rot="0">
            <a:off x="12896480" y="0"/>
            <a:ext cx="2173042" cy="2571647"/>
          </a:xfrm>
          <a:custGeom>
            <a:avLst/>
            <a:gdLst/>
            <a:ahLst/>
            <a:cxnLst/>
            <a:rect r="r" b="b" t="t" l="l"/>
            <a:pathLst>
              <a:path h="2571647" w="2173042">
                <a:moveTo>
                  <a:pt x="0" y="0"/>
                </a:moveTo>
                <a:lnTo>
                  <a:pt x="2173042" y="0"/>
                </a:lnTo>
                <a:lnTo>
                  <a:pt x="2173042" y="2571647"/>
                </a:lnTo>
                <a:lnTo>
                  <a:pt x="0" y="2571647"/>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933575" y="2422137"/>
            <a:ext cx="12356152" cy="2108462"/>
          </a:xfrm>
          <a:prstGeom prst="rect">
            <a:avLst/>
          </a:prstGeom>
        </p:spPr>
        <p:txBody>
          <a:bodyPr anchor="t" rtlCol="false" tIns="0" lIns="0" bIns="0" rIns="0">
            <a:spAutoFit/>
          </a:bodyPr>
          <a:lstStyle/>
          <a:p>
            <a:pPr algn="ctr">
              <a:lnSpc>
                <a:spcPts val="17213"/>
              </a:lnSpc>
              <a:spcBef>
                <a:spcPct val="0"/>
              </a:spcBef>
            </a:pPr>
            <a:r>
              <a:rPr lang="en-US" sz="12295">
                <a:solidFill>
                  <a:srgbClr val="FFFFFF"/>
                </a:solidFill>
                <a:latin typeface="Binate"/>
              </a:rPr>
              <a:t>THANK YOU</a:t>
            </a:r>
          </a:p>
        </p:txBody>
      </p:sp>
      <p:sp>
        <p:nvSpPr>
          <p:cNvPr name="TextBox 8" id="8"/>
          <p:cNvSpPr txBox="true"/>
          <p:nvPr/>
        </p:nvSpPr>
        <p:spPr>
          <a:xfrm rot="0">
            <a:off x="3613015" y="4502024"/>
            <a:ext cx="7754492" cy="264160"/>
          </a:xfrm>
          <a:prstGeom prst="rect">
            <a:avLst/>
          </a:prstGeom>
        </p:spPr>
        <p:txBody>
          <a:bodyPr anchor="t" rtlCol="false" tIns="0" lIns="0" bIns="0" rIns="0">
            <a:spAutoFit/>
          </a:bodyPr>
          <a:lstStyle/>
          <a:p>
            <a:pPr>
              <a:lnSpc>
                <a:spcPts val="2239"/>
              </a:lnSpc>
              <a:spcBef>
                <a:spcPct val="0"/>
              </a:spcBef>
            </a:pPr>
            <a:r>
              <a:rPr lang="en-US" sz="1599" spc="1279">
                <a:solidFill>
                  <a:srgbClr val="00BF63"/>
                </a:solidFill>
                <a:latin typeface="Binate Bold"/>
              </a:rPr>
              <a:t>GREEN</a:t>
            </a:r>
            <a:r>
              <a:rPr lang="en-US" sz="1599" spc="1279">
                <a:solidFill>
                  <a:srgbClr val="FFFFFF"/>
                </a:solidFill>
                <a:latin typeface="Binate"/>
              </a:rPr>
              <a:t>STICK SINCE 2023</a:t>
            </a:r>
          </a:p>
        </p:txBody>
      </p:sp>
      <p:grpSp>
        <p:nvGrpSpPr>
          <p:cNvPr name="Group 9" id="9"/>
          <p:cNvGrpSpPr/>
          <p:nvPr/>
        </p:nvGrpSpPr>
        <p:grpSpPr>
          <a:xfrm rot="0">
            <a:off x="684811" y="607952"/>
            <a:ext cx="3287336" cy="870896"/>
            <a:chOff x="0" y="0"/>
            <a:chExt cx="2492785" cy="660400"/>
          </a:xfrm>
        </p:grpSpPr>
        <p:sp>
          <p:nvSpPr>
            <p:cNvPr name="Freeform 10" id="10"/>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1" id="11"/>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6"/>
            <a:stretch>
              <a:fillRect l="0" t="0" r="0" b="0"/>
            </a:stretch>
          </a:blipFill>
        </p:spPr>
      </p:sp>
      <p:sp>
        <p:nvSpPr>
          <p:cNvPr name="TextBox 12" id="12"/>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Freeform 13" id="13"/>
          <p:cNvSpPr/>
          <p:nvPr/>
        </p:nvSpPr>
        <p:spPr>
          <a:xfrm flipH="false" flipV="false" rot="0">
            <a:off x="10067373" y="4530599"/>
            <a:ext cx="1137277" cy="1088519"/>
          </a:xfrm>
          <a:custGeom>
            <a:avLst/>
            <a:gdLst/>
            <a:ahLst/>
            <a:cxnLst/>
            <a:rect r="r" b="b" t="t" l="l"/>
            <a:pathLst>
              <a:path h="1088519" w="1137277">
                <a:moveTo>
                  <a:pt x="0" y="0"/>
                </a:moveTo>
                <a:lnTo>
                  <a:pt x="1137277" y="0"/>
                </a:lnTo>
                <a:lnTo>
                  <a:pt x="1137277" y="1088519"/>
                </a:lnTo>
                <a:lnTo>
                  <a:pt x="0" y="1088519"/>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6589578" y="5143500"/>
            <a:ext cx="3735904" cy="3735904"/>
          </a:xfrm>
          <a:custGeom>
            <a:avLst/>
            <a:gdLst/>
            <a:ahLst/>
            <a:cxnLst/>
            <a:rect r="r" b="b" t="t" l="l"/>
            <a:pathLst>
              <a:path h="3735904" w="3735904">
                <a:moveTo>
                  <a:pt x="0" y="0"/>
                </a:moveTo>
                <a:lnTo>
                  <a:pt x="3735904" y="0"/>
                </a:lnTo>
                <a:lnTo>
                  <a:pt x="3735904" y="3735904"/>
                </a:lnTo>
                <a:lnTo>
                  <a:pt x="0" y="3735904"/>
                </a:lnTo>
                <a:lnTo>
                  <a:pt x="0" y="0"/>
                </a:lnTo>
                <a:close/>
              </a:path>
            </a:pathLst>
          </a:custGeom>
          <a:blipFill>
            <a:blip r:embed="rId6"/>
            <a:stretch>
              <a:fillRect l="0" t="0" r="0" b="0"/>
            </a:stretch>
          </a:blipFill>
        </p:spPr>
      </p:sp>
      <p:sp>
        <p:nvSpPr>
          <p:cNvPr name="TextBox 15" id="15"/>
          <p:cNvSpPr txBox="true"/>
          <p:nvPr/>
        </p:nvSpPr>
        <p:spPr>
          <a:xfrm rot="0">
            <a:off x="9781910" y="5880370"/>
            <a:ext cx="6325028" cy="1314826"/>
          </a:xfrm>
          <a:prstGeom prst="rect">
            <a:avLst/>
          </a:prstGeom>
        </p:spPr>
        <p:txBody>
          <a:bodyPr anchor="t" rtlCol="false" tIns="0" lIns="0" bIns="0" rIns="0">
            <a:spAutoFit/>
          </a:bodyPr>
          <a:lstStyle/>
          <a:p>
            <a:pPr algn="ctr">
              <a:lnSpc>
                <a:spcPts val="10780"/>
              </a:lnSpc>
              <a:spcBef>
                <a:spcPct val="0"/>
              </a:spcBef>
            </a:pPr>
            <a:r>
              <a:rPr lang="en-US" sz="7700">
                <a:solidFill>
                  <a:srgbClr val="00BF63"/>
                </a:solidFill>
                <a:latin typeface="Binate"/>
              </a:rPr>
              <a:t>GREEN</a:t>
            </a:r>
            <a:r>
              <a:rPr lang="en-US" sz="7700">
                <a:solidFill>
                  <a:srgbClr val="FFFFFF"/>
                </a:solidFill>
                <a:latin typeface="Binate"/>
              </a:rPr>
              <a:t>STICK</a:t>
            </a:r>
          </a:p>
        </p:txBody>
      </p:sp>
      <p:sp>
        <p:nvSpPr>
          <p:cNvPr name="TextBox 16" id="16"/>
          <p:cNvSpPr txBox="true"/>
          <p:nvPr/>
        </p:nvSpPr>
        <p:spPr>
          <a:xfrm rot="0">
            <a:off x="9739757" y="7307110"/>
            <a:ext cx="7032425" cy="167561"/>
          </a:xfrm>
          <a:prstGeom prst="rect">
            <a:avLst/>
          </a:prstGeom>
        </p:spPr>
        <p:txBody>
          <a:bodyPr anchor="t" rtlCol="false" tIns="0" lIns="0" bIns="0" rIns="0">
            <a:spAutoFit/>
          </a:bodyPr>
          <a:lstStyle/>
          <a:p>
            <a:pPr>
              <a:lnSpc>
                <a:spcPts val="1364"/>
              </a:lnSpc>
              <a:spcBef>
                <a:spcPct val="0"/>
              </a:spcBef>
            </a:pPr>
            <a:r>
              <a:rPr lang="en-US" sz="974" spc="779">
                <a:solidFill>
                  <a:srgbClr val="FFFFFF"/>
                </a:solidFill>
                <a:latin typeface="Binate"/>
              </a:rPr>
              <a:t>  CONNECTING PEOPLE TO THE GREEN WORLD</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534920" y="2187629"/>
            <a:ext cx="3970010" cy="5911741"/>
            <a:chOff x="0" y="0"/>
            <a:chExt cx="1448270" cy="2156619"/>
          </a:xfrm>
        </p:grpSpPr>
        <p:sp>
          <p:nvSpPr>
            <p:cNvPr name="Freeform 6" id="6"/>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00BF63"/>
            </a:solidFill>
          </p:spPr>
        </p:sp>
      </p:grpSp>
      <p:sp>
        <p:nvSpPr>
          <p:cNvPr name="Freeform 7" id="7"/>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9933361" y="0"/>
            <a:ext cx="3393618" cy="3466629"/>
            <a:chOff x="0" y="0"/>
            <a:chExt cx="4524823" cy="4622171"/>
          </a:xfrm>
        </p:grpSpPr>
        <p:pic>
          <p:nvPicPr>
            <p:cNvPr name="Picture 9" id="9"/>
            <p:cNvPicPr>
              <a:picLocks noChangeAspect="true"/>
            </p:cNvPicPr>
            <p:nvPr/>
          </p:nvPicPr>
          <p:blipFill>
            <a:blip r:embed="rId6"/>
            <a:srcRect l="17358" t="0" r="17358" b="0"/>
            <a:stretch>
              <a:fillRect/>
            </a:stretch>
          </p:blipFill>
          <p:spPr>
            <a:xfrm flipH="false" flipV="false">
              <a:off x="0" y="0"/>
              <a:ext cx="4524823" cy="4622171"/>
            </a:xfrm>
            <a:prstGeom prst="rect">
              <a:avLst/>
            </a:prstGeom>
          </p:spPr>
        </p:pic>
      </p:grpSp>
      <p:grpSp>
        <p:nvGrpSpPr>
          <p:cNvPr name="Group 10" id="10"/>
          <p:cNvGrpSpPr/>
          <p:nvPr/>
        </p:nvGrpSpPr>
        <p:grpSpPr>
          <a:xfrm rot="0">
            <a:off x="9933361" y="3857618"/>
            <a:ext cx="3393618" cy="3466629"/>
            <a:chOff x="0" y="0"/>
            <a:chExt cx="4524823" cy="4622171"/>
          </a:xfrm>
        </p:grpSpPr>
        <p:pic>
          <p:nvPicPr>
            <p:cNvPr name="Picture 11" id="11"/>
            <p:cNvPicPr>
              <a:picLocks noChangeAspect="true"/>
            </p:cNvPicPr>
            <p:nvPr/>
          </p:nvPicPr>
          <p:blipFill>
            <a:blip r:embed="rId7"/>
            <a:srcRect l="0" t="12015" r="0" b="19798"/>
            <a:stretch>
              <a:fillRect/>
            </a:stretch>
          </p:blipFill>
          <p:spPr>
            <a:xfrm flipH="false" flipV="false">
              <a:off x="0" y="0"/>
              <a:ext cx="4524823" cy="4622171"/>
            </a:xfrm>
            <a:prstGeom prst="rect">
              <a:avLst/>
            </a:prstGeom>
          </p:spPr>
        </p:pic>
      </p:grpSp>
      <p:grpSp>
        <p:nvGrpSpPr>
          <p:cNvPr name="Group 12" id="12"/>
          <p:cNvGrpSpPr/>
          <p:nvPr/>
        </p:nvGrpSpPr>
        <p:grpSpPr>
          <a:xfrm rot="0">
            <a:off x="13625176" y="2952432"/>
            <a:ext cx="3393618" cy="3466629"/>
            <a:chOff x="0" y="0"/>
            <a:chExt cx="4524823" cy="4622171"/>
          </a:xfrm>
        </p:grpSpPr>
        <p:pic>
          <p:nvPicPr>
            <p:cNvPr name="Picture 13" id="13"/>
            <p:cNvPicPr>
              <a:picLocks noChangeAspect="true"/>
            </p:cNvPicPr>
            <p:nvPr/>
          </p:nvPicPr>
          <p:blipFill>
            <a:blip r:embed="rId8"/>
            <a:srcRect l="17327" t="0" r="17327" b="0"/>
            <a:stretch>
              <a:fillRect/>
            </a:stretch>
          </p:blipFill>
          <p:spPr>
            <a:xfrm flipH="false" flipV="false">
              <a:off x="0" y="0"/>
              <a:ext cx="4524823" cy="4622171"/>
            </a:xfrm>
            <a:prstGeom prst="rect">
              <a:avLst/>
            </a:prstGeom>
          </p:spPr>
        </p:pic>
      </p:grpSp>
      <p:grpSp>
        <p:nvGrpSpPr>
          <p:cNvPr name="Group 14" id="14"/>
          <p:cNvGrpSpPr/>
          <p:nvPr/>
        </p:nvGrpSpPr>
        <p:grpSpPr>
          <a:xfrm rot="0">
            <a:off x="13625176" y="6810050"/>
            <a:ext cx="3393618" cy="3466629"/>
            <a:chOff x="0" y="0"/>
            <a:chExt cx="4524823" cy="4622171"/>
          </a:xfrm>
        </p:grpSpPr>
        <p:pic>
          <p:nvPicPr>
            <p:cNvPr name="Picture 15" id="15"/>
            <p:cNvPicPr>
              <a:picLocks noChangeAspect="true"/>
            </p:cNvPicPr>
            <p:nvPr/>
          </p:nvPicPr>
          <p:blipFill>
            <a:blip r:embed="rId9"/>
            <a:srcRect l="17327" t="0" r="17327" b="0"/>
            <a:stretch>
              <a:fillRect/>
            </a:stretch>
          </p:blipFill>
          <p:spPr>
            <a:xfrm flipH="false" flipV="false">
              <a:off x="0" y="0"/>
              <a:ext cx="4524823" cy="4622171"/>
            </a:xfrm>
            <a:prstGeom prst="rect">
              <a:avLst/>
            </a:prstGeom>
          </p:spPr>
        </p:pic>
      </p:grpSp>
      <p:sp>
        <p:nvSpPr>
          <p:cNvPr name="TextBox 16" id="16"/>
          <p:cNvSpPr txBox="true"/>
          <p:nvPr/>
        </p:nvSpPr>
        <p:spPr>
          <a:xfrm rot="0">
            <a:off x="1769807" y="4896902"/>
            <a:ext cx="3242939" cy="13690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a:t>
            </a:r>
          </a:p>
        </p:txBody>
      </p:sp>
      <p:sp>
        <p:nvSpPr>
          <p:cNvPr name="TextBox 17" id="17"/>
          <p:cNvSpPr txBox="true"/>
          <p:nvPr/>
        </p:nvSpPr>
        <p:spPr>
          <a:xfrm rot="0">
            <a:off x="1769807" y="4152893"/>
            <a:ext cx="2965684" cy="5873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Binate Bold"/>
              </a:rPr>
              <a:t>01</a:t>
            </a:r>
          </a:p>
        </p:txBody>
      </p:sp>
      <p:sp>
        <p:nvSpPr>
          <p:cNvPr name="TextBox 18" id="18"/>
          <p:cNvSpPr txBox="true"/>
          <p:nvPr/>
        </p:nvSpPr>
        <p:spPr>
          <a:xfrm rot="0">
            <a:off x="5699078" y="4896902"/>
            <a:ext cx="3215214" cy="13690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a:t>
            </a:r>
          </a:p>
        </p:txBody>
      </p:sp>
      <p:sp>
        <p:nvSpPr>
          <p:cNvPr name="TextBox 19" id="19"/>
          <p:cNvSpPr txBox="true"/>
          <p:nvPr/>
        </p:nvSpPr>
        <p:spPr>
          <a:xfrm rot="0">
            <a:off x="5699078" y="4152893"/>
            <a:ext cx="2965684" cy="5873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Binate Bold"/>
              </a:rPr>
              <a:t>02</a:t>
            </a:r>
          </a:p>
        </p:txBody>
      </p:sp>
      <p:sp>
        <p:nvSpPr>
          <p:cNvPr name="TextBox 20" id="20"/>
          <p:cNvSpPr txBox="true"/>
          <p:nvPr/>
        </p:nvSpPr>
        <p:spPr>
          <a:xfrm rot="0">
            <a:off x="1769807" y="7516270"/>
            <a:ext cx="3242939" cy="13690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a:t>
            </a:r>
          </a:p>
        </p:txBody>
      </p:sp>
      <p:sp>
        <p:nvSpPr>
          <p:cNvPr name="TextBox 21" id="21"/>
          <p:cNvSpPr txBox="true"/>
          <p:nvPr/>
        </p:nvSpPr>
        <p:spPr>
          <a:xfrm rot="0">
            <a:off x="1769807" y="6772261"/>
            <a:ext cx="2965684" cy="5873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Binate Bold"/>
              </a:rPr>
              <a:t>03</a:t>
            </a:r>
          </a:p>
        </p:txBody>
      </p:sp>
      <p:sp>
        <p:nvSpPr>
          <p:cNvPr name="TextBox 22" id="22"/>
          <p:cNvSpPr txBox="true"/>
          <p:nvPr/>
        </p:nvSpPr>
        <p:spPr>
          <a:xfrm rot="0">
            <a:off x="5699078" y="7516270"/>
            <a:ext cx="3215214" cy="13690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a:t>
            </a:r>
          </a:p>
        </p:txBody>
      </p:sp>
      <p:sp>
        <p:nvSpPr>
          <p:cNvPr name="TextBox 23" id="23"/>
          <p:cNvSpPr txBox="true"/>
          <p:nvPr/>
        </p:nvSpPr>
        <p:spPr>
          <a:xfrm rot="0">
            <a:off x="5699078" y="6772261"/>
            <a:ext cx="2965684" cy="5873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Binate Bold"/>
              </a:rPr>
              <a:t>04</a:t>
            </a:r>
          </a:p>
        </p:txBody>
      </p:sp>
      <p:grpSp>
        <p:nvGrpSpPr>
          <p:cNvPr name="Group 24" id="24"/>
          <p:cNvGrpSpPr/>
          <p:nvPr/>
        </p:nvGrpSpPr>
        <p:grpSpPr>
          <a:xfrm rot="0">
            <a:off x="1412281" y="2374534"/>
            <a:ext cx="1080030" cy="1080030"/>
            <a:chOff x="0" y="0"/>
            <a:chExt cx="6350000" cy="6350000"/>
          </a:xfrm>
        </p:grpSpPr>
        <p:sp>
          <p:nvSpPr>
            <p:cNvPr name="Freeform 25" id="2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26" id="26"/>
          <p:cNvSpPr txBox="true"/>
          <p:nvPr/>
        </p:nvSpPr>
        <p:spPr>
          <a:xfrm rot="0">
            <a:off x="1749921" y="2632873"/>
            <a:ext cx="697759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SPECIAL SERVICE</a:t>
            </a:r>
          </a:p>
        </p:txBody>
      </p:sp>
      <p:grpSp>
        <p:nvGrpSpPr>
          <p:cNvPr name="Group 27" id="27"/>
          <p:cNvGrpSpPr/>
          <p:nvPr/>
        </p:nvGrpSpPr>
        <p:grpSpPr>
          <a:xfrm rot="0">
            <a:off x="684811" y="607952"/>
            <a:ext cx="3287336" cy="870896"/>
            <a:chOff x="0" y="0"/>
            <a:chExt cx="2492785" cy="660400"/>
          </a:xfrm>
        </p:grpSpPr>
        <p:sp>
          <p:nvSpPr>
            <p:cNvPr name="Freeform 28" id="28"/>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9" id="29"/>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10"/>
            <a:stretch>
              <a:fillRect l="0" t="0" r="0" b="0"/>
            </a:stretch>
          </a:blipFill>
        </p:spPr>
      </p:sp>
      <p:sp>
        <p:nvSpPr>
          <p:cNvPr name="TextBox 30" id="30"/>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0" y="2056099"/>
            <a:ext cx="8230901" cy="8230901"/>
            <a:chOff x="0" y="0"/>
            <a:chExt cx="3282950" cy="3282950"/>
          </a:xfrm>
        </p:grpSpPr>
        <p:sp>
          <p:nvSpPr>
            <p:cNvPr name="Freeform 6" id="6"/>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25046" t="0" r="-25046" b="0"/>
              </a:stretch>
            </a:blipFill>
          </p:spPr>
        </p:sp>
      </p:grpSp>
      <p:sp>
        <p:nvSpPr>
          <p:cNvPr name="TextBox 7" id="7"/>
          <p:cNvSpPr txBox="true"/>
          <p:nvPr/>
        </p:nvSpPr>
        <p:spPr>
          <a:xfrm rot="0">
            <a:off x="10223643" y="4085232"/>
            <a:ext cx="1645045" cy="735608"/>
          </a:xfrm>
          <a:prstGeom prst="rect">
            <a:avLst/>
          </a:prstGeom>
        </p:spPr>
        <p:txBody>
          <a:bodyPr anchor="t" rtlCol="false" tIns="0" lIns="0" bIns="0" rIns="0">
            <a:spAutoFit/>
          </a:bodyPr>
          <a:lstStyle/>
          <a:p>
            <a:pPr>
              <a:lnSpc>
                <a:spcPts val="6005"/>
              </a:lnSpc>
              <a:spcBef>
                <a:spcPct val="0"/>
              </a:spcBef>
            </a:pPr>
            <a:r>
              <a:rPr lang="en-US" sz="4289">
                <a:solidFill>
                  <a:srgbClr val="FFFFFF"/>
                </a:solidFill>
                <a:latin typeface="Binate Bold"/>
              </a:rPr>
              <a:t>69%</a:t>
            </a:r>
          </a:p>
        </p:txBody>
      </p:sp>
      <p:sp>
        <p:nvSpPr>
          <p:cNvPr name="TextBox 8" id="8"/>
          <p:cNvSpPr txBox="true"/>
          <p:nvPr/>
        </p:nvSpPr>
        <p:spPr>
          <a:xfrm rot="0">
            <a:off x="10223643" y="4786624"/>
            <a:ext cx="1645045" cy="356078"/>
          </a:xfrm>
          <a:prstGeom prst="rect">
            <a:avLst/>
          </a:prstGeom>
        </p:spPr>
        <p:txBody>
          <a:bodyPr anchor="t" rtlCol="false" tIns="0" lIns="0" bIns="0" rIns="0">
            <a:spAutoFit/>
          </a:bodyPr>
          <a:lstStyle/>
          <a:p>
            <a:pPr>
              <a:lnSpc>
                <a:spcPts val="2948"/>
              </a:lnSpc>
              <a:spcBef>
                <a:spcPct val="0"/>
              </a:spcBef>
            </a:pPr>
            <a:r>
              <a:rPr lang="en-US" sz="2106">
                <a:solidFill>
                  <a:srgbClr val="FFFFFF"/>
                </a:solidFill>
                <a:latin typeface="Binate"/>
              </a:rPr>
              <a:t>January</a:t>
            </a:r>
          </a:p>
        </p:txBody>
      </p:sp>
      <p:sp>
        <p:nvSpPr>
          <p:cNvPr name="TextBox 9" id="9"/>
          <p:cNvSpPr txBox="true"/>
          <p:nvPr/>
        </p:nvSpPr>
        <p:spPr>
          <a:xfrm rot="0">
            <a:off x="12283348" y="4085232"/>
            <a:ext cx="1645045" cy="735608"/>
          </a:xfrm>
          <a:prstGeom prst="rect">
            <a:avLst/>
          </a:prstGeom>
        </p:spPr>
        <p:txBody>
          <a:bodyPr anchor="t" rtlCol="false" tIns="0" lIns="0" bIns="0" rIns="0">
            <a:spAutoFit/>
          </a:bodyPr>
          <a:lstStyle/>
          <a:p>
            <a:pPr>
              <a:lnSpc>
                <a:spcPts val="6005"/>
              </a:lnSpc>
              <a:spcBef>
                <a:spcPct val="0"/>
              </a:spcBef>
            </a:pPr>
            <a:r>
              <a:rPr lang="en-US" sz="4289">
                <a:solidFill>
                  <a:srgbClr val="FFFFFF"/>
                </a:solidFill>
                <a:latin typeface="Binate Bold"/>
              </a:rPr>
              <a:t>80%</a:t>
            </a:r>
          </a:p>
        </p:txBody>
      </p:sp>
      <p:sp>
        <p:nvSpPr>
          <p:cNvPr name="TextBox 10" id="10"/>
          <p:cNvSpPr txBox="true"/>
          <p:nvPr/>
        </p:nvSpPr>
        <p:spPr>
          <a:xfrm rot="0">
            <a:off x="12283348" y="4786624"/>
            <a:ext cx="1645045" cy="356078"/>
          </a:xfrm>
          <a:prstGeom prst="rect">
            <a:avLst/>
          </a:prstGeom>
        </p:spPr>
        <p:txBody>
          <a:bodyPr anchor="t" rtlCol="false" tIns="0" lIns="0" bIns="0" rIns="0">
            <a:spAutoFit/>
          </a:bodyPr>
          <a:lstStyle/>
          <a:p>
            <a:pPr>
              <a:lnSpc>
                <a:spcPts val="2948"/>
              </a:lnSpc>
              <a:spcBef>
                <a:spcPct val="0"/>
              </a:spcBef>
            </a:pPr>
            <a:r>
              <a:rPr lang="en-US" sz="2106">
                <a:solidFill>
                  <a:srgbClr val="FFFFFF"/>
                </a:solidFill>
                <a:latin typeface="Binate"/>
              </a:rPr>
              <a:t>February</a:t>
            </a:r>
          </a:p>
        </p:txBody>
      </p:sp>
      <p:sp>
        <p:nvSpPr>
          <p:cNvPr name="TextBox 11" id="11"/>
          <p:cNvSpPr txBox="true"/>
          <p:nvPr/>
        </p:nvSpPr>
        <p:spPr>
          <a:xfrm rot="0">
            <a:off x="14343052" y="4085232"/>
            <a:ext cx="1645045" cy="738761"/>
          </a:xfrm>
          <a:prstGeom prst="rect">
            <a:avLst/>
          </a:prstGeom>
        </p:spPr>
        <p:txBody>
          <a:bodyPr anchor="t" rtlCol="false" tIns="0" lIns="0" bIns="0" rIns="0">
            <a:spAutoFit/>
          </a:bodyPr>
          <a:lstStyle/>
          <a:p>
            <a:pPr>
              <a:lnSpc>
                <a:spcPts val="6005"/>
              </a:lnSpc>
              <a:spcBef>
                <a:spcPct val="0"/>
              </a:spcBef>
            </a:pPr>
            <a:r>
              <a:rPr lang="en-US" sz="4289">
                <a:solidFill>
                  <a:srgbClr val="E14761"/>
                </a:solidFill>
                <a:latin typeface="Binate Bold"/>
              </a:rPr>
              <a:t>93%</a:t>
            </a:r>
          </a:p>
        </p:txBody>
      </p:sp>
      <p:sp>
        <p:nvSpPr>
          <p:cNvPr name="TextBox 12" id="12"/>
          <p:cNvSpPr txBox="true"/>
          <p:nvPr/>
        </p:nvSpPr>
        <p:spPr>
          <a:xfrm rot="0">
            <a:off x="14343052" y="4786624"/>
            <a:ext cx="1645045" cy="356078"/>
          </a:xfrm>
          <a:prstGeom prst="rect">
            <a:avLst/>
          </a:prstGeom>
        </p:spPr>
        <p:txBody>
          <a:bodyPr anchor="t" rtlCol="false" tIns="0" lIns="0" bIns="0" rIns="0">
            <a:spAutoFit/>
          </a:bodyPr>
          <a:lstStyle/>
          <a:p>
            <a:pPr>
              <a:lnSpc>
                <a:spcPts val="2948"/>
              </a:lnSpc>
              <a:spcBef>
                <a:spcPct val="0"/>
              </a:spcBef>
            </a:pPr>
            <a:r>
              <a:rPr lang="en-US" sz="2106">
                <a:solidFill>
                  <a:srgbClr val="FFFFFF"/>
                </a:solidFill>
                <a:latin typeface="Binate"/>
              </a:rPr>
              <a:t>March</a:t>
            </a:r>
          </a:p>
        </p:txBody>
      </p:sp>
      <p:sp>
        <p:nvSpPr>
          <p:cNvPr name="TextBox 13" id="13"/>
          <p:cNvSpPr txBox="true"/>
          <p:nvPr/>
        </p:nvSpPr>
        <p:spPr>
          <a:xfrm rot="0">
            <a:off x="10223643" y="5653595"/>
            <a:ext cx="6235586" cy="164528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grpSp>
        <p:nvGrpSpPr>
          <p:cNvPr name="Group 14" id="14"/>
          <p:cNvGrpSpPr/>
          <p:nvPr/>
        </p:nvGrpSpPr>
        <p:grpSpPr>
          <a:xfrm rot="0">
            <a:off x="10223643" y="7790797"/>
            <a:ext cx="2216234" cy="765104"/>
            <a:chOff x="0" y="0"/>
            <a:chExt cx="4773358" cy="1647893"/>
          </a:xfrm>
        </p:grpSpPr>
        <p:sp>
          <p:nvSpPr>
            <p:cNvPr name="Freeform 15" id="15"/>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00BF63"/>
            </a:solidFill>
          </p:spPr>
        </p:sp>
      </p:grpSp>
      <p:sp>
        <p:nvSpPr>
          <p:cNvPr name="TextBox 16" id="16"/>
          <p:cNvSpPr txBox="true"/>
          <p:nvPr/>
        </p:nvSpPr>
        <p:spPr>
          <a:xfrm rot="0">
            <a:off x="10223643" y="8001188"/>
            <a:ext cx="2216234" cy="306223"/>
          </a:xfrm>
          <a:prstGeom prst="rect">
            <a:avLst/>
          </a:prstGeom>
        </p:spPr>
        <p:txBody>
          <a:bodyPr anchor="t" rtlCol="false" tIns="0" lIns="0" bIns="0" rIns="0">
            <a:spAutoFit/>
          </a:bodyPr>
          <a:lstStyle/>
          <a:p>
            <a:pPr algn="ctr">
              <a:lnSpc>
                <a:spcPts val="2546"/>
              </a:lnSpc>
              <a:spcBef>
                <a:spcPct val="0"/>
              </a:spcBef>
            </a:pPr>
            <a:r>
              <a:rPr lang="en-US" sz="1818">
                <a:solidFill>
                  <a:srgbClr val="FFFFFF"/>
                </a:solidFill>
                <a:latin typeface="Binate Bold"/>
              </a:rPr>
              <a:t>LEARN MORE</a:t>
            </a:r>
          </a:p>
        </p:txBody>
      </p:sp>
      <p:grpSp>
        <p:nvGrpSpPr>
          <p:cNvPr name="Group 17" id="17"/>
          <p:cNvGrpSpPr/>
          <p:nvPr/>
        </p:nvGrpSpPr>
        <p:grpSpPr>
          <a:xfrm rot="0">
            <a:off x="9886920" y="2160874"/>
            <a:ext cx="1080030" cy="1080030"/>
            <a:chOff x="0" y="0"/>
            <a:chExt cx="6350000" cy="6350000"/>
          </a:xfrm>
        </p:grpSpPr>
        <p:sp>
          <p:nvSpPr>
            <p:cNvPr name="Freeform 18" id="1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9" id="19"/>
          <p:cNvSpPr txBox="true"/>
          <p:nvPr/>
        </p:nvSpPr>
        <p:spPr>
          <a:xfrm rot="0">
            <a:off x="10224560" y="2419214"/>
            <a:ext cx="697759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REMOTE SYSTEM</a:t>
            </a:r>
          </a:p>
        </p:txBody>
      </p:sp>
      <p:grpSp>
        <p:nvGrpSpPr>
          <p:cNvPr name="Group 20" id="20"/>
          <p:cNvGrpSpPr/>
          <p:nvPr/>
        </p:nvGrpSpPr>
        <p:grpSpPr>
          <a:xfrm rot="0">
            <a:off x="684811" y="607952"/>
            <a:ext cx="3287336" cy="870896"/>
            <a:chOff x="0" y="0"/>
            <a:chExt cx="2492785" cy="660400"/>
          </a:xfrm>
        </p:grpSpPr>
        <p:sp>
          <p:nvSpPr>
            <p:cNvPr name="Freeform 21" id="21"/>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2" id="22"/>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5"/>
            <a:stretch>
              <a:fillRect l="0" t="0" r="0" b="0"/>
            </a:stretch>
          </a:blipFill>
        </p:spPr>
      </p:sp>
      <p:sp>
        <p:nvSpPr>
          <p:cNvPr name="TextBox 23" id="2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520546" y="0"/>
            <a:ext cx="5738754" cy="8537604"/>
            <a:chOff x="0" y="0"/>
            <a:chExt cx="7651672" cy="11383472"/>
          </a:xfrm>
        </p:grpSpPr>
        <p:pic>
          <p:nvPicPr>
            <p:cNvPr name="Picture 6" id="6"/>
            <p:cNvPicPr>
              <a:picLocks noChangeAspect="true"/>
            </p:cNvPicPr>
            <p:nvPr/>
          </p:nvPicPr>
          <p:blipFill>
            <a:blip r:embed="rId4"/>
            <a:srcRect l="0" t="347" r="0" b="347"/>
            <a:stretch>
              <a:fillRect/>
            </a:stretch>
          </p:blipFill>
          <p:spPr>
            <a:xfrm flipH="false" flipV="false">
              <a:off x="0" y="0"/>
              <a:ext cx="7651672" cy="11383472"/>
            </a:xfrm>
            <a:prstGeom prst="rect">
              <a:avLst/>
            </a:prstGeom>
          </p:spPr>
        </p:pic>
      </p:grpSp>
      <p:grpSp>
        <p:nvGrpSpPr>
          <p:cNvPr name="Group 7" id="7"/>
          <p:cNvGrpSpPr/>
          <p:nvPr/>
        </p:nvGrpSpPr>
        <p:grpSpPr>
          <a:xfrm rot="0">
            <a:off x="9028623" y="6469688"/>
            <a:ext cx="4036420" cy="3817312"/>
            <a:chOff x="0" y="0"/>
            <a:chExt cx="1752821" cy="1657673"/>
          </a:xfrm>
        </p:grpSpPr>
        <p:sp>
          <p:nvSpPr>
            <p:cNvPr name="Freeform 8" id="8"/>
            <p:cNvSpPr/>
            <p:nvPr/>
          </p:nvSpPr>
          <p:spPr>
            <a:xfrm flipH="false" flipV="false" rot="0">
              <a:off x="0" y="0"/>
              <a:ext cx="1752821" cy="1657673"/>
            </a:xfrm>
            <a:custGeom>
              <a:avLst/>
              <a:gdLst/>
              <a:ahLst/>
              <a:cxnLst/>
              <a:rect r="r" b="b" t="t" l="l"/>
              <a:pathLst>
                <a:path h="1657673" w="1752821">
                  <a:moveTo>
                    <a:pt x="0" y="0"/>
                  </a:moveTo>
                  <a:lnTo>
                    <a:pt x="1752821" y="0"/>
                  </a:lnTo>
                  <a:lnTo>
                    <a:pt x="1752821" y="1657673"/>
                  </a:lnTo>
                  <a:lnTo>
                    <a:pt x="0" y="1657673"/>
                  </a:lnTo>
                  <a:close/>
                </a:path>
              </a:pathLst>
            </a:custGeom>
            <a:solidFill>
              <a:srgbClr val="00BF63"/>
            </a:solidFill>
          </p:spPr>
        </p:sp>
      </p:grpSp>
      <p:sp>
        <p:nvSpPr>
          <p:cNvPr name="Freeform 9" id="9"/>
          <p:cNvSpPr/>
          <p:nvPr/>
        </p:nvSpPr>
        <p:spPr>
          <a:xfrm flipH="true" flipV="true" rot="0">
            <a:off x="10751069" y="7023607"/>
            <a:ext cx="591527" cy="414069"/>
          </a:xfrm>
          <a:custGeom>
            <a:avLst/>
            <a:gdLst/>
            <a:ahLst/>
            <a:cxnLst/>
            <a:rect r="r" b="b" t="t" l="l"/>
            <a:pathLst>
              <a:path h="414069" w="591527">
                <a:moveTo>
                  <a:pt x="591527" y="414069"/>
                </a:moveTo>
                <a:lnTo>
                  <a:pt x="0" y="414069"/>
                </a:lnTo>
                <a:lnTo>
                  <a:pt x="0" y="0"/>
                </a:lnTo>
                <a:lnTo>
                  <a:pt x="591527" y="0"/>
                </a:lnTo>
                <a:lnTo>
                  <a:pt x="591527" y="41406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744225" y="7705244"/>
            <a:ext cx="2605215" cy="1243966"/>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Binate Bold Italics"/>
              </a:rPr>
              <a:t>Programmers are very important.</a:t>
            </a:r>
          </a:p>
        </p:txBody>
      </p:sp>
      <p:sp>
        <p:nvSpPr>
          <p:cNvPr name="Freeform 11" id="11"/>
          <p:cNvSpPr/>
          <p:nvPr/>
        </p:nvSpPr>
        <p:spPr>
          <a:xfrm flipH="false" flipV="false" rot="0">
            <a:off x="10751069" y="9319012"/>
            <a:ext cx="591527" cy="414069"/>
          </a:xfrm>
          <a:custGeom>
            <a:avLst/>
            <a:gdLst/>
            <a:ahLst/>
            <a:cxnLst/>
            <a:rect r="r" b="b" t="t" l="l"/>
            <a:pathLst>
              <a:path h="414069" w="591527">
                <a:moveTo>
                  <a:pt x="0" y="0"/>
                </a:moveTo>
                <a:lnTo>
                  <a:pt x="591527" y="0"/>
                </a:lnTo>
                <a:lnTo>
                  <a:pt x="591527" y="414068"/>
                </a:lnTo>
                <a:lnTo>
                  <a:pt x="0" y="414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561886" y="2640751"/>
            <a:ext cx="1080030" cy="1080030"/>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4" id="14"/>
          <p:cNvSpPr txBox="true"/>
          <p:nvPr/>
        </p:nvSpPr>
        <p:spPr>
          <a:xfrm rot="0">
            <a:off x="1899526" y="2899091"/>
            <a:ext cx="6667337" cy="1691005"/>
          </a:xfrm>
          <a:prstGeom prst="rect">
            <a:avLst/>
          </a:prstGeom>
        </p:spPr>
        <p:txBody>
          <a:bodyPr anchor="t" rtlCol="false" tIns="0" lIns="0" bIns="0" rIns="0">
            <a:spAutoFit/>
          </a:bodyPr>
          <a:lstStyle/>
          <a:p>
            <a:pPr>
              <a:lnSpc>
                <a:spcPts val="6709"/>
              </a:lnSpc>
            </a:pPr>
            <a:r>
              <a:rPr lang="en-US" sz="5499">
                <a:solidFill>
                  <a:srgbClr val="FFFFFF"/>
                </a:solidFill>
                <a:latin typeface="Binate"/>
              </a:rPr>
              <a:t>CREATE APPS FOR YOUR BUSINESS</a:t>
            </a:r>
          </a:p>
        </p:txBody>
      </p:sp>
      <p:grpSp>
        <p:nvGrpSpPr>
          <p:cNvPr name="Group 15" id="15"/>
          <p:cNvGrpSpPr/>
          <p:nvPr/>
        </p:nvGrpSpPr>
        <p:grpSpPr>
          <a:xfrm rot="0">
            <a:off x="1899526" y="5467176"/>
            <a:ext cx="1556431" cy="1556431"/>
            <a:chOff x="0" y="0"/>
            <a:chExt cx="2075241" cy="2075241"/>
          </a:xfrm>
        </p:grpSpPr>
        <p:sp>
          <p:nvSpPr>
            <p:cNvPr name="TextBox 16" id="16"/>
            <p:cNvSpPr txBox="true"/>
            <p:nvPr/>
          </p:nvSpPr>
          <p:spPr>
            <a:xfrm rot="0">
              <a:off x="650755" y="755202"/>
              <a:ext cx="773732" cy="517213"/>
            </a:xfrm>
            <a:prstGeom prst="rect">
              <a:avLst/>
            </a:prstGeom>
          </p:spPr>
          <p:txBody>
            <a:bodyPr anchor="t" rtlCol="false" tIns="0" lIns="0" bIns="0" rIns="0">
              <a:spAutoFit/>
            </a:bodyPr>
            <a:lstStyle/>
            <a:p>
              <a:pPr algn="ctr">
                <a:lnSpc>
                  <a:spcPts val="3252"/>
                </a:lnSpc>
              </a:pPr>
              <a:r>
                <a:rPr lang="en-US" sz="2323">
                  <a:solidFill>
                    <a:srgbClr val="FFFFFF"/>
                  </a:solidFill>
                  <a:latin typeface="Open Sans"/>
                </a:rPr>
                <a:t>81%</a:t>
              </a:r>
            </a:p>
          </p:txBody>
        </p:sp>
        <p:grpSp>
          <p:nvGrpSpPr>
            <p:cNvPr name="Group 17" id="17"/>
            <p:cNvGrpSpPr>
              <a:grpSpLocks noChangeAspect="true"/>
            </p:cNvGrpSpPr>
            <p:nvPr/>
          </p:nvGrpSpPr>
          <p:grpSpPr>
            <a:xfrm rot="0">
              <a:off x="0" y="0"/>
              <a:ext cx="2075241" cy="2075241"/>
              <a:chOff x="0" y="0"/>
              <a:chExt cx="2540000" cy="2540000"/>
            </a:xfrm>
          </p:grpSpPr>
          <p:sp>
            <p:nvSpPr>
              <p:cNvPr name="Freeform 18" id="18"/>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81435"/>
                    </a:lnTo>
                    <a:cubicBezTo>
                      <a:pt x="977762" y="279848"/>
                      <a:pt x="649082" y="468307"/>
                      <a:pt x="471141" y="775452"/>
                    </a:cubicBezTo>
                    <a:cubicBezTo>
                      <a:pt x="293200" y="1082597"/>
                      <a:pt x="293200" y="1461473"/>
                      <a:pt x="471141" y="1768618"/>
                    </a:cubicBezTo>
                    <a:cubicBezTo>
                      <a:pt x="649082" y="2075763"/>
                      <a:pt x="977762" y="2264223"/>
                      <a:pt x="1332725" y="2262635"/>
                    </a:cubicBezTo>
                    <a:cubicBezTo>
                      <a:pt x="1687688" y="2264223"/>
                      <a:pt x="2016368" y="2075763"/>
                      <a:pt x="2194309" y="1768618"/>
                    </a:cubicBezTo>
                    <a:cubicBezTo>
                      <a:pt x="2372250" y="1461473"/>
                      <a:pt x="2372250" y="1082597"/>
                      <a:pt x="2194309" y="775452"/>
                    </a:cubicBezTo>
                    <a:cubicBezTo>
                      <a:pt x="2016368" y="468307"/>
                      <a:pt x="1687688" y="279848"/>
                      <a:pt x="1332725" y="281435"/>
                    </a:cubicBezTo>
                    <a:close/>
                  </a:path>
                </a:pathLst>
              </a:custGeom>
              <a:solidFill>
                <a:srgbClr val="5C5D5C"/>
              </a:solidFill>
            </p:spPr>
          </p:sp>
          <p:sp>
            <p:nvSpPr>
              <p:cNvPr name="Freeform 19" id="19"/>
              <p:cNvSpPr/>
              <p:nvPr/>
            </p:nvSpPr>
            <p:spPr>
              <a:xfrm flipH="false" flipV="false" rot="0">
                <a:off x="-91908" y="3328"/>
                <a:ext cx="2720414" cy="2614199"/>
              </a:xfrm>
              <a:custGeom>
                <a:avLst/>
                <a:gdLst/>
                <a:ahLst/>
                <a:cxnLst/>
                <a:rect r="r" b="b" t="t" l="l"/>
                <a:pathLst>
                  <a:path h="2614199" w="2720414">
                    <a:moveTo>
                      <a:pt x="1518874" y="6409"/>
                    </a:moveTo>
                    <a:cubicBezTo>
                      <a:pt x="2043453" y="71746"/>
                      <a:pt x="2472701" y="455198"/>
                      <a:pt x="2596558" y="969115"/>
                    </a:cubicBezTo>
                    <a:cubicBezTo>
                      <a:pt x="2720414" y="1483033"/>
                      <a:pt x="2512975" y="2019929"/>
                      <a:pt x="2075754" y="2317064"/>
                    </a:cubicBezTo>
                    <a:cubicBezTo>
                      <a:pt x="1638533" y="2614200"/>
                      <a:pt x="1062976" y="2609427"/>
                      <a:pt x="630742" y="2305082"/>
                    </a:cubicBezTo>
                    <a:cubicBezTo>
                      <a:pt x="198508" y="2000737"/>
                      <a:pt x="0" y="1460475"/>
                      <a:pt x="132362" y="948682"/>
                    </a:cubicBezTo>
                    <a:cubicBezTo>
                      <a:pt x="144680" y="900162"/>
                      <a:pt x="182017" y="861941"/>
                      <a:pt x="230235" y="848491"/>
                    </a:cubicBezTo>
                    <a:cubicBezTo>
                      <a:pt x="278454" y="835042"/>
                      <a:pt x="330184" y="848420"/>
                      <a:pt x="365836" y="883561"/>
                    </a:cubicBezTo>
                    <a:cubicBezTo>
                      <a:pt x="401488" y="918701"/>
                      <a:pt x="415613" y="970232"/>
                      <a:pt x="402862" y="1018640"/>
                    </a:cubicBezTo>
                    <a:cubicBezTo>
                      <a:pt x="299620" y="1417838"/>
                      <a:pt x="454456" y="1839243"/>
                      <a:pt x="791598" y="2076632"/>
                    </a:cubicBezTo>
                    <a:cubicBezTo>
                      <a:pt x="1128741" y="2314021"/>
                      <a:pt x="1577675" y="2317744"/>
                      <a:pt x="1918708" y="2085978"/>
                    </a:cubicBezTo>
                    <a:cubicBezTo>
                      <a:pt x="2259740" y="1854212"/>
                      <a:pt x="2421543" y="1435433"/>
                      <a:pt x="2324935" y="1034578"/>
                    </a:cubicBezTo>
                    <a:cubicBezTo>
                      <a:pt x="2228326" y="633722"/>
                      <a:pt x="1893513" y="334630"/>
                      <a:pt x="1484342" y="283667"/>
                    </a:cubicBezTo>
                    <a:cubicBezTo>
                      <a:pt x="1434639" y="277702"/>
                      <a:pt x="1391927" y="245600"/>
                      <a:pt x="1372379" y="199515"/>
                    </a:cubicBezTo>
                    <a:cubicBezTo>
                      <a:pt x="1352830" y="153430"/>
                      <a:pt x="1359434" y="100408"/>
                      <a:pt x="1389690" y="60527"/>
                    </a:cubicBezTo>
                    <a:cubicBezTo>
                      <a:pt x="1419945" y="20645"/>
                      <a:pt x="1469227" y="0"/>
                      <a:pt x="1518874" y="6409"/>
                    </a:cubicBezTo>
                    <a:close/>
                  </a:path>
                </a:pathLst>
              </a:custGeom>
              <a:solidFill>
                <a:srgbClr val="00BF63"/>
              </a:solidFill>
            </p:spPr>
          </p:sp>
        </p:grpSp>
      </p:grpSp>
      <p:sp>
        <p:nvSpPr>
          <p:cNvPr name="TextBox 20" id="20"/>
          <p:cNvSpPr txBox="true"/>
          <p:nvPr/>
        </p:nvSpPr>
        <p:spPr>
          <a:xfrm rot="0">
            <a:off x="3905788" y="6284109"/>
            <a:ext cx="4380946" cy="10928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Binate"/>
              </a:rPr>
              <a:t>Lorem ipsum dolor sit amet, consectetur adipiscing elit, sed do eiusmod tempor incididunt ut labore et dolore magna aliqua. Ut enim ad minim</a:t>
            </a:r>
          </a:p>
        </p:txBody>
      </p:sp>
      <p:sp>
        <p:nvSpPr>
          <p:cNvPr name="TextBox 21" id="21"/>
          <p:cNvSpPr txBox="true"/>
          <p:nvPr/>
        </p:nvSpPr>
        <p:spPr>
          <a:xfrm rot="0">
            <a:off x="3905788" y="5600531"/>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Application</a:t>
            </a:r>
          </a:p>
        </p:txBody>
      </p:sp>
      <p:grpSp>
        <p:nvGrpSpPr>
          <p:cNvPr name="Group 22" id="22"/>
          <p:cNvGrpSpPr/>
          <p:nvPr/>
        </p:nvGrpSpPr>
        <p:grpSpPr>
          <a:xfrm rot="0">
            <a:off x="3905788" y="7753449"/>
            <a:ext cx="2216234" cy="765104"/>
            <a:chOff x="0" y="0"/>
            <a:chExt cx="4773358" cy="1647893"/>
          </a:xfrm>
        </p:grpSpPr>
        <p:sp>
          <p:nvSpPr>
            <p:cNvPr name="Freeform 23" id="23"/>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00BF63"/>
            </a:solidFill>
          </p:spPr>
        </p:sp>
      </p:grpSp>
      <p:sp>
        <p:nvSpPr>
          <p:cNvPr name="TextBox 24" id="24"/>
          <p:cNvSpPr txBox="true"/>
          <p:nvPr/>
        </p:nvSpPr>
        <p:spPr>
          <a:xfrm rot="0">
            <a:off x="3905788" y="7963840"/>
            <a:ext cx="2216234" cy="306223"/>
          </a:xfrm>
          <a:prstGeom prst="rect">
            <a:avLst/>
          </a:prstGeom>
        </p:spPr>
        <p:txBody>
          <a:bodyPr anchor="t" rtlCol="false" tIns="0" lIns="0" bIns="0" rIns="0">
            <a:spAutoFit/>
          </a:bodyPr>
          <a:lstStyle/>
          <a:p>
            <a:pPr algn="ctr">
              <a:lnSpc>
                <a:spcPts val="2546"/>
              </a:lnSpc>
              <a:spcBef>
                <a:spcPct val="0"/>
              </a:spcBef>
            </a:pPr>
            <a:r>
              <a:rPr lang="en-US" sz="1818">
                <a:solidFill>
                  <a:srgbClr val="FFFFFF"/>
                </a:solidFill>
                <a:latin typeface="Binate Bold"/>
              </a:rPr>
              <a:t>LEARN MORE</a:t>
            </a:r>
          </a:p>
        </p:txBody>
      </p:sp>
      <p:grpSp>
        <p:nvGrpSpPr>
          <p:cNvPr name="Group 25" id="25"/>
          <p:cNvGrpSpPr/>
          <p:nvPr/>
        </p:nvGrpSpPr>
        <p:grpSpPr>
          <a:xfrm rot="0">
            <a:off x="684811" y="607952"/>
            <a:ext cx="3287336" cy="870896"/>
            <a:chOff x="0" y="0"/>
            <a:chExt cx="2492785" cy="660400"/>
          </a:xfrm>
        </p:grpSpPr>
        <p:sp>
          <p:nvSpPr>
            <p:cNvPr name="Freeform 26" id="26"/>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27" id="27"/>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7"/>
            <a:stretch>
              <a:fillRect l="0" t="0" r="0" b="0"/>
            </a:stretch>
          </a:blipFill>
        </p:spPr>
      </p:sp>
      <p:sp>
        <p:nvSpPr>
          <p:cNvPr name="TextBox 28" id="28"/>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294694" y="9499539"/>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grpSp>
        <p:nvGrpSpPr>
          <p:cNvPr name="Group 9" id="9"/>
          <p:cNvGrpSpPr/>
          <p:nvPr/>
        </p:nvGrpSpPr>
        <p:grpSpPr>
          <a:xfrm rot="0">
            <a:off x="633971" y="2374534"/>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1173986" y="2365009"/>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CUSTOMER PROBLEMS:</a:t>
            </a:r>
          </a:p>
        </p:txBody>
      </p:sp>
      <p:grpSp>
        <p:nvGrpSpPr>
          <p:cNvPr name="Group 12" id="12"/>
          <p:cNvGrpSpPr/>
          <p:nvPr/>
        </p:nvGrpSpPr>
        <p:grpSpPr>
          <a:xfrm rot="0">
            <a:off x="12045524" y="2187629"/>
            <a:ext cx="3970010" cy="5911741"/>
            <a:chOff x="0" y="0"/>
            <a:chExt cx="1448270" cy="2156619"/>
          </a:xfrm>
        </p:grpSpPr>
        <p:sp>
          <p:nvSpPr>
            <p:cNvPr name="Freeform 13" id="13"/>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161A12"/>
            </a:solidFill>
          </p:spPr>
        </p:sp>
      </p:grpSp>
      <p:grpSp>
        <p:nvGrpSpPr>
          <p:cNvPr name="Group 14" id="14"/>
          <p:cNvGrpSpPr/>
          <p:nvPr/>
        </p:nvGrpSpPr>
        <p:grpSpPr>
          <a:xfrm rot="0">
            <a:off x="10443965" y="0"/>
            <a:ext cx="3393618" cy="3466629"/>
            <a:chOff x="0" y="0"/>
            <a:chExt cx="4524823" cy="4622171"/>
          </a:xfrm>
        </p:grpSpPr>
        <p:pic>
          <p:nvPicPr>
            <p:cNvPr name="Picture 15" id="15"/>
            <p:cNvPicPr>
              <a:picLocks noChangeAspect="true"/>
            </p:cNvPicPr>
            <p:nvPr/>
          </p:nvPicPr>
          <p:blipFill>
            <a:blip r:embed="rId3"/>
            <a:srcRect l="17428" t="0" r="17428" b="0"/>
            <a:stretch>
              <a:fillRect/>
            </a:stretch>
          </p:blipFill>
          <p:spPr>
            <a:xfrm flipH="false" flipV="false">
              <a:off x="0" y="0"/>
              <a:ext cx="4524823" cy="4622171"/>
            </a:xfrm>
            <a:prstGeom prst="rect">
              <a:avLst/>
            </a:prstGeom>
          </p:spPr>
        </p:pic>
      </p:grpSp>
      <p:grpSp>
        <p:nvGrpSpPr>
          <p:cNvPr name="Group 16" id="16"/>
          <p:cNvGrpSpPr/>
          <p:nvPr/>
        </p:nvGrpSpPr>
        <p:grpSpPr>
          <a:xfrm rot="0">
            <a:off x="10443965" y="3857618"/>
            <a:ext cx="3393618" cy="3466629"/>
            <a:chOff x="0" y="0"/>
            <a:chExt cx="4524823" cy="4622171"/>
          </a:xfrm>
        </p:grpSpPr>
        <p:pic>
          <p:nvPicPr>
            <p:cNvPr name="Picture 17" id="17"/>
            <p:cNvPicPr>
              <a:picLocks noChangeAspect="true"/>
            </p:cNvPicPr>
            <p:nvPr/>
          </p:nvPicPr>
          <p:blipFill>
            <a:blip r:embed="rId4"/>
            <a:srcRect l="2140" t="0" r="2140" b="0"/>
            <a:stretch>
              <a:fillRect/>
            </a:stretch>
          </p:blipFill>
          <p:spPr>
            <a:xfrm flipH="false" flipV="false">
              <a:off x="0" y="0"/>
              <a:ext cx="4524823" cy="4622171"/>
            </a:xfrm>
            <a:prstGeom prst="rect">
              <a:avLst/>
            </a:prstGeom>
          </p:spPr>
        </p:pic>
      </p:grpSp>
      <p:grpSp>
        <p:nvGrpSpPr>
          <p:cNvPr name="Group 18" id="18"/>
          <p:cNvGrpSpPr/>
          <p:nvPr/>
        </p:nvGrpSpPr>
        <p:grpSpPr>
          <a:xfrm rot="0">
            <a:off x="14135780" y="2952432"/>
            <a:ext cx="3393618" cy="3466629"/>
            <a:chOff x="0" y="0"/>
            <a:chExt cx="4524823" cy="4622171"/>
          </a:xfrm>
        </p:grpSpPr>
        <p:pic>
          <p:nvPicPr>
            <p:cNvPr name="Picture 19" id="19"/>
            <p:cNvPicPr>
              <a:picLocks noChangeAspect="true"/>
            </p:cNvPicPr>
            <p:nvPr/>
          </p:nvPicPr>
          <p:blipFill>
            <a:blip r:embed="rId5"/>
            <a:srcRect l="24263" t="0" r="24263" b="0"/>
            <a:stretch>
              <a:fillRect/>
            </a:stretch>
          </p:blipFill>
          <p:spPr>
            <a:xfrm flipH="false" flipV="false">
              <a:off x="0" y="0"/>
              <a:ext cx="4524823" cy="4622171"/>
            </a:xfrm>
            <a:prstGeom prst="rect">
              <a:avLst/>
            </a:prstGeom>
          </p:spPr>
        </p:pic>
      </p:grpSp>
      <p:grpSp>
        <p:nvGrpSpPr>
          <p:cNvPr name="Group 20" id="20"/>
          <p:cNvGrpSpPr/>
          <p:nvPr/>
        </p:nvGrpSpPr>
        <p:grpSpPr>
          <a:xfrm rot="0">
            <a:off x="14135780" y="6810050"/>
            <a:ext cx="3393618" cy="3466629"/>
            <a:chOff x="0" y="0"/>
            <a:chExt cx="4524823" cy="4622171"/>
          </a:xfrm>
        </p:grpSpPr>
        <p:pic>
          <p:nvPicPr>
            <p:cNvPr name="Picture 21" id="21"/>
            <p:cNvPicPr>
              <a:picLocks noChangeAspect="true"/>
            </p:cNvPicPr>
            <p:nvPr/>
          </p:nvPicPr>
          <p:blipFill>
            <a:blip r:embed="rId6"/>
            <a:srcRect l="17428" t="0" r="17428" b="0"/>
            <a:stretch>
              <a:fillRect/>
            </a:stretch>
          </p:blipFill>
          <p:spPr>
            <a:xfrm flipH="false" flipV="false">
              <a:off x="0" y="0"/>
              <a:ext cx="4524823" cy="4622171"/>
            </a:xfrm>
            <a:prstGeom prst="rect">
              <a:avLst/>
            </a:prstGeom>
          </p:spPr>
        </p:pic>
      </p:grpSp>
      <p:sp>
        <p:nvSpPr>
          <p:cNvPr name="TextBox 22" id="22"/>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3" id="23"/>
          <p:cNvGrpSpPr/>
          <p:nvPr/>
        </p:nvGrpSpPr>
        <p:grpSpPr>
          <a:xfrm rot="0">
            <a:off x="1173986" y="4787051"/>
            <a:ext cx="4496428" cy="1296127"/>
            <a:chOff x="0" y="0"/>
            <a:chExt cx="3409638" cy="982852"/>
          </a:xfrm>
        </p:grpSpPr>
        <p:sp>
          <p:nvSpPr>
            <p:cNvPr name="Freeform 24" id="24"/>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25" id="25"/>
          <p:cNvSpPr txBox="true"/>
          <p:nvPr/>
        </p:nvSpPr>
        <p:spPr>
          <a:xfrm rot="0">
            <a:off x="1454861" y="5066193"/>
            <a:ext cx="3969312"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Time and Effort</a:t>
            </a:r>
          </a:p>
        </p:txBody>
      </p:sp>
      <p:sp>
        <p:nvSpPr>
          <p:cNvPr name="TextBox 26" id="26"/>
          <p:cNvSpPr txBox="true"/>
          <p:nvPr/>
        </p:nvSpPr>
        <p:spPr>
          <a:xfrm rot="0">
            <a:off x="1219174" y="40260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294694" y="9499539"/>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grpSp>
        <p:nvGrpSpPr>
          <p:cNvPr name="Group 9" id="9"/>
          <p:cNvGrpSpPr/>
          <p:nvPr/>
        </p:nvGrpSpPr>
        <p:grpSpPr>
          <a:xfrm rot="0">
            <a:off x="633971" y="2374534"/>
            <a:ext cx="1080030" cy="1080030"/>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1" id="11"/>
          <p:cNvSpPr txBox="true"/>
          <p:nvPr/>
        </p:nvSpPr>
        <p:spPr>
          <a:xfrm rot="0">
            <a:off x="1173986" y="2365009"/>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CUSTOMER PROBLEMS:</a:t>
            </a:r>
          </a:p>
        </p:txBody>
      </p:sp>
      <p:grpSp>
        <p:nvGrpSpPr>
          <p:cNvPr name="Group 12" id="12"/>
          <p:cNvGrpSpPr/>
          <p:nvPr/>
        </p:nvGrpSpPr>
        <p:grpSpPr>
          <a:xfrm rot="0">
            <a:off x="12045524" y="2187629"/>
            <a:ext cx="3970010" cy="5911741"/>
            <a:chOff x="0" y="0"/>
            <a:chExt cx="1448270" cy="2156619"/>
          </a:xfrm>
        </p:grpSpPr>
        <p:sp>
          <p:nvSpPr>
            <p:cNvPr name="Freeform 13" id="13"/>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161A12"/>
            </a:solidFill>
          </p:spPr>
        </p:sp>
      </p:grpSp>
      <p:grpSp>
        <p:nvGrpSpPr>
          <p:cNvPr name="Group 14" id="14"/>
          <p:cNvGrpSpPr/>
          <p:nvPr/>
        </p:nvGrpSpPr>
        <p:grpSpPr>
          <a:xfrm rot="0">
            <a:off x="10443965" y="0"/>
            <a:ext cx="3393618" cy="3466629"/>
            <a:chOff x="0" y="0"/>
            <a:chExt cx="4524823" cy="4622171"/>
          </a:xfrm>
        </p:grpSpPr>
        <p:pic>
          <p:nvPicPr>
            <p:cNvPr name="Picture 15" id="15"/>
            <p:cNvPicPr>
              <a:picLocks noChangeAspect="true"/>
            </p:cNvPicPr>
            <p:nvPr/>
          </p:nvPicPr>
          <p:blipFill>
            <a:blip r:embed="rId3"/>
            <a:srcRect l="17428" t="0" r="17428" b="0"/>
            <a:stretch>
              <a:fillRect/>
            </a:stretch>
          </p:blipFill>
          <p:spPr>
            <a:xfrm flipH="false" flipV="false">
              <a:off x="0" y="0"/>
              <a:ext cx="4524823" cy="4622171"/>
            </a:xfrm>
            <a:prstGeom prst="rect">
              <a:avLst/>
            </a:prstGeom>
          </p:spPr>
        </p:pic>
      </p:grpSp>
      <p:grpSp>
        <p:nvGrpSpPr>
          <p:cNvPr name="Group 16" id="16"/>
          <p:cNvGrpSpPr/>
          <p:nvPr/>
        </p:nvGrpSpPr>
        <p:grpSpPr>
          <a:xfrm rot="0">
            <a:off x="10443965" y="3857618"/>
            <a:ext cx="3393618" cy="3466629"/>
            <a:chOff x="0" y="0"/>
            <a:chExt cx="4524823" cy="4622171"/>
          </a:xfrm>
        </p:grpSpPr>
        <p:pic>
          <p:nvPicPr>
            <p:cNvPr name="Picture 17" id="17"/>
            <p:cNvPicPr>
              <a:picLocks noChangeAspect="true"/>
            </p:cNvPicPr>
            <p:nvPr/>
          </p:nvPicPr>
          <p:blipFill>
            <a:blip r:embed="rId4"/>
            <a:srcRect l="2140" t="0" r="2140" b="0"/>
            <a:stretch>
              <a:fillRect/>
            </a:stretch>
          </p:blipFill>
          <p:spPr>
            <a:xfrm flipH="false" flipV="false">
              <a:off x="0" y="0"/>
              <a:ext cx="4524823" cy="4622171"/>
            </a:xfrm>
            <a:prstGeom prst="rect">
              <a:avLst/>
            </a:prstGeom>
          </p:spPr>
        </p:pic>
      </p:grpSp>
      <p:grpSp>
        <p:nvGrpSpPr>
          <p:cNvPr name="Group 18" id="18"/>
          <p:cNvGrpSpPr/>
          <p:nvPr/>
        </p:nvGrpSpPr>
        <p:grpSpPr>
          <a:xfrm rot="0">
            <a:off x="14135780" y="2952432"/>
            <a:ext cx="3393618" cy="3466629"/>
            <a:chOff x="0" y="0"/>
            <a:chExt cx="4524823" cy="4622171"/>
          </a:xfrm>
        </p:grpSpPr>
        <p:pic>
          <p:nvPicPr>
            <p:cNvPr name="Picture 19" id="19"/>
            <p:cNvPicPr>
              <a:picLocks noChangeAspect="true"/>
            </p:cNvPicPr>
            <p:nvPr/>
          </p:nvPicPr>
          <p:blipFill>
            <a:blip r:embed="rId5"/>
            <a:srcRect l="24263" t="0" r="24263" b="0"/>
            <a:stretch>
              <a:fillRect/>
            </a:stretch>
          </p:blipFill>
          <p:spPr>
            <a:xfrm flipH="false" flipV="false">
              <a:off x="0" y="0"/>
              <a:ext cx="4524823" cy="4622171"/>
            </a:xfrm>
            <a:prstGeom prst="rect">
              <a:avLst/>
            </a:prstGeom>
          </p:spPr>
        </p:pic>
      </p:grpSp>
      <p:grpSp>
        <p:nvGrpSpPr>
          <p:cNvPr name="Group 20" id="20"/>
          <p:cNvGrpSpPr/>
          <p:nvPr/>
        </p:nvGrpSpPr>
        <p:grpSpPr>
          <a:xfrm rot="0">
            <a:off x="14135780" y="6810050"/>
            <a:ext cx="3393618" cy="3466629"/>
            <a:chOff x="0" y="0"/>
            <a:chExt cx="4524823" cy="4622171"/>
          </a:xfrm>
        </p:grpSpPr>
        <p:pic>
          <p:nvPicPr>
            <p:cNvPr name="Picture 21" id="21"/>
            <p:cNvPicPr>
              <a:picLocks noChangeAspect="true"/>
            </p:cNvPicPr>
            <p:nvPr/>
          </p:nvPicPr>
          <p:blipFill>
            <a:blip r:embed="rId6"/>
            <a:srcRect l="17428" t="0" r="17428" b="0"/>
            <a:stretch>
              <a:fillRect/>
            </a:stretch>
          </p:blipFill>
          <p:spPr>
            <a:xfrm flipH="false" flipV="false">
              <a:off x="0" y="0"/>
              <a:ext cx="4524823" cy="4622171"/>
            </a:xfrm>
            <a:prstGeom prst="rect">
              <a:avLst/>
            </a:prstGeom>
          </p:spPr>
        </p:pic>
      </p:grpSp>
      <p:sp>
        <p:nvSpPr>
          <p:cNvPr name="TextBox 22" id="22"/>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3" id="23"/>
          <p:cNvGrpSpPr/>
          <p:nvPr/>
        </p:nvGrpSpPr>
        <p:grpSpPr>
          <a:xfrm rot="0">
            <a:off x="1173986" y="4787051"/>
            <a:ext cx="4496428" cy="1296127"/>
            <a:chOff x="0" y="0"/>
            <a:chExt cx="3409638" cy="982852"/>
          </a:xfrm>
        </p:grpSpPr>
        <p:sp>
          <p:nvSpPr>
            <p:cNvPr name="Freeform 24" id="24"/>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25" id="25"/>
          <p:cNvSpPr txBox="true"/>
          <p:nvPr/>
        </p:nvSpPr>
        <p:spPr>
          <a:xfrm rot="0">
            <a:off x="1454861" y="5067300"/>
            <a:ext cx="3969312"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Time and Effort</a:t>
            </a:r>
          </a:p>
        </p:txBody>
      </p:sp>
      <p:sp>
        <p:nvSpPr>
          <p:cNvPr name="TextBox 26" id="26"/>
          <p:cNvSpPr txBox="true"/>
          <p:nvPr/>
        </p:nvSpPr>
        <p:spPr>
          <a:xfrm rot="0">
            <a:off x="1219174" y="40260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01</a:t>
            </a:r>
          </a:p>
        </p:txBody>
      </p:sp>
      <p:grpSp>
        <p:nvGrpSpPr>
          <p:cNvPr name="Group 27" id="27"/>
          <p:cNvGrpSpPr/>
          <p:nvPr/>
        </p:nvGrpSpPr>
        <p:grpSpPr>
          <a:xfrm rot="0">
            <a:off x="5945607" y="4787051"/>
            <a:ext cx="4496428" cy="1296127"/>
            <a:chOff x="0" y="0"/>
            <a:chExt cx="3409638" cy="982852"/>
          </a:xfrm>
        </p:grpSpPr>
        <p:sp>
          <p:nvSpPr>
            <p:cNvPr name="Freeform 28" id="28"/>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29" id="29"/>
          <p:cNvSpPr txBox="true"/>
          <p:nvPr/>
        </p:nvSpPr>
        <p:spPr>
          <a:xfrm rot="0">
            <a:off x="6332410" y="5067300"/>
            <a:ext cx="4111555"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Lack of Space</a:t>
            </a:r>
          </a:p>
        </p:txBody>
      </p:sp>
      <p:sp>
        <p:nvSpPr>
          <p:cNvPr name="TextBox 30" id="30"/>
          <p:cNvSpPr txBox="true"/>
          <p:nvPr/>
        </p:nvSpPr>
        <p:spPr>
          <a:xfrm rot="0">
            <a:off x="6138044" y="40789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294694" y="9499539"/>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sp>
        <p:nvSpPr>
          <p:cNvPr name="Freeform 9" id="9"/>
          <p:cNvSpPr/>
          <p:nvPr/>
        </p:nvSpPr>
        <p:spPr>
          <a:xfrm flipH="false" flipV="false" rot="0">
            <a:off x="-1246859" y="6555642"/>
            <a:ext cx="5343354" cy="3128291"/>
          </a:xfrm>
          <a:custGeom>
            <a:avLst/>
            <a:gdLst/>
            <a:ahLst/>
            <a:cxnLst/>
            <a:rect r="r" b="b" t="t" l="l"/>
            <a:pathLst>
              <a:path h="3128291" w="5343354">
                <a:moveTo>
                  <a:pt x="0" y="0"/>
                </a:moveTo>
                <a:lnTo>
                  <a:pt x="5343354" y="0"/>
                </a:lnTo>
                <a:lnTo>
                  <a:pt x="5343354" y="3128291"/>
                </a:lnTo>
                <a:lnTo>
                  <a:pt x="0" y="3128291"/>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633971" y="2374534"/>
            <a:ext cx="1080030" cy="1080030"/>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2" id="12"/>
          <p:cNvSpPr txBox="true"/>
          <p:nvPr/>
        </p:nvSpPr>
        <p:spPr>
          <a:xfrm rot="0">
            <a:off x="1173986" y="2365009"/>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CUSTOMER PROBLEMS:</a:t>
            </a:r>
          </a:p>
        </p:txBody>
      </p:sp>
      <p:grpSp>
        <p:nvGrpSpPr>
          <p:cNvPr name="Group 13" id="13"/>
          <p:cNvGrpSpPr/>
          <p:nvPr/>
        </p:nvGrpSpPr>
        <p:grpSpPr>
          <a:xfrm rot="0">
            <a:off x="12045524" y="2187629"/>
            <a:ext cx="3970010" cy="5911741"/>
            <a:chOff x="0" y="0"/>
            <a:chExt cx="1448270" cy="2156619"/>
          </a:xfrm>
        </p:grpSpPr>
        <p:sp>
          <p:nvSpPr>
            <p:cNvPr name="Freeform 14" id="14"/>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161A12"/>
            </a:solidFill>
          </p:spPr>
        </p:sp>
      </p:grpSp>
      <p:grpSp>
        <p:nvGrpSpPr>
          <p:cNvPr name="Group 15" id="15"/>
          <p:cNvGrpSpPr/>
          <p:nvPr/>
        </p:nvGrpSpPr>
        <p:grpSpPr>
          <a:xfrm rot="0">
            <a:off x="10443965" y="0"/>
            <a:ext cx="3393618" cy="3466629"/>
            <a:chOff x="0" y="0"/>
            <a:chExt cx="4524823" cy="4622171"/>
          </a:xfrm>
        </p:grpSpPr>
        <p:pic>
          <p:nvPicPr>
            <p:cNvPr name="Picture 16" id="16"/>
            <p:cNvPicPr>
              <a:picLocks noChangeAspect="true"/>
            </p:cNvPicPr>
            <p:nvPr/>
          </p:nvPicPr>
          <p:blipFill>
            <a:blip r:embed="rId5"/>
            <a:srcRect l="17428" t="0" r="17428" b="0"/>
            <a:stretch>
              <a:fillRect/>
            </a:stretch>
          </p:blipFill>
          <p:spPr>
            <a:xfrm flipH="false" flipV="false">
              <a:off x="0" y="0"/>
              <a:ext cx="4524823" cy="4622171"/>
            </a:xfrm>
            <a:prstGeom prst="rect">
              <a:avLst/>
            </a:prstGeom>
          </p:spPr>
        </p:pic>
      </p:grpSp>
      <p:grpSp>
        <p:nvGrpSpPr>
          <p:cNvPr name="Group 17" id="17"/>
          <p:cNvGrpSpPr/>
          <p:nvPr/>
        </p:nvGrpSpPr>
        <p:grpSpPr>
          <a:xfrm rot="0">
            <a:off x="10443965" y="3857618"/>
            <a:ext cx="3393618" cy="3466629"/>
            <a:chOff x="0" y="0"/>
            <a:chExt cx="4524823" cy="4622171"/>
          </a:xfrm>
        </p:grpSpPr>
        <p:pic>
          <p:nvPicPr>
            <p:cNvPr name="Picture 18" id="18"/>
            <p:cNvPicPr>
              <a:picLocks noChangeAspect="true"/>
            </p:cNvPicPr>
            <p:nvPr/>
          </p:nvPicPr>
          <p:blipFill>
            <a:blip r:embed="rId6"/>
            <a:srcRect l="2140" t="0" r="2140" b="0"/>
            <a:stretch>
              <a:fillRect/>
            </a:stretch>
          </p:blipFill>
          <p:spPr>
            <a:xfrm flipH="false" flipV="false">
              <a:off x="0" y="0"/>
              <a:ext cx="4524823" cy="4622171"/>
            </a:xfrm>
            <a:prstGeom prst="rect">
              <a:avLst/>
            </a:prstGeom>
          </p:spPr>
        </p:pic>
      </p:grpSp>
      <p:grpSp>
        <p:nvGrpSpPr>
          <p:cNvPr name="Group 19" id="19"/>
          <p:cNvGrpSpPr/>
          <p:nvPr/>
        </p:nvGrpSpPr>
        <p:grpSpPr>
          <a:xfrm rot="0">
            <a:off x="14135780" y="2952432"/>
            <a:ext cx="3393618" cy="3466629"/>
            <a:chOff x="0" y="0"/>
            <a:chExt cx="4524823" cy="4622171"/>
          </a:xfrm>
        </p:grpSpPr>
        <p:pic>
          <p:nvPicPr>
            <p:cNvPr name="Picture 20" id="20"/>
            <p:cNvPicPr>
              <a:picLocks noChangeAspect="true"/>
            </p:cNvPicPr>
            <p:nvPr/>
          </p:nvPicPr>
          <p:blipFill>
            <a:blip r:embed="rId7"/>
            <a:srcRect l="24263" t="0" r="24263" b="0"/>
            <a:stretch>
              <a:fillRect/>
            </a:stretch>
          </p:blipFill>
          <p:spPr>
            <a:xfrm flipH="false" flipV="false">
              <a:off x="0" y="0"/>
              <a:ext cx="4524823" cy="4622171"/>
            </a:xfrm>
            <a:prstGeom prst="rect">
              <a:avLst/>
            </a:prstGeom>
          </p:spPr>
        </p:pic>
      </p:grpSp>
      <p:grpSp>
        <p:nvGrpSpPr>
          <p:cNvPr name="Group 21" id="21"/>
          <p:cNvGrpSpPr/>
          <p:nvPr/>
        </p:nvGrpSpPr>
        <p:grpSpPr>
          <a:xfrm rot="0">
            <a:off x="14135780" y="6810050"/>
            <a:ext cx="3393618" cy="3466629"/>
            <a:chOff x="0" y="0"/>
            <a:chExt cx="4524823" cy="4622171"/>
          </a:xfrm>
        </p:grpSpPr>
        <p:pic>
          <p:nvPicPr>
            <p:cNvPr name="Picture 22" id="22"/>
            <p:cNvPicPr>
              <a:picLocks noChangeAspect="true"/>
            </p:cNvPicPr>
            <p:nvPr/>
          </p:nvPicPr>
          <p:blipFill>
            <a:blip r:embed="rId8"/>
            <a:srcRect l="17428" t="0" r="17428" b="0"/>
            <a:stretch>
              <a:fillRect/>
            </a:stretch>
          </p:blipFill>
          <p:spPr>
            <a:xfrm flipH="false" flipV="false">
              <a:off x="0" y="0"/>
              <a:ext cx="4524823" cy="4622171"/>
            </a:xfrm>
            <a:prstGeom prst="rect">
              <a:avLst/>
            </a:prstGeom>
          </p:spPr>
        </p:pic>
      </p:grpSp>
      <p:sp>
        <p:nvSpPr>
          <p:cNvPr name="TextBox 23" id="2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4" id="24"/>
          <p:cNvGrpSpPr/>
          <p:nvPr/>
        </p:nvGrpSpPr>
        <p:grpSpPr>
          <a:xfrm rot="0">
            <a:off x="1173986" y="4787051"/>
            <a:ext cx="4496428" cy="1296127"/>
            <a:chOff x="0" y="0"/>
            <a:chExt cx="3409638" cy="982852"/>
          </a:xfrm>
        </p:grpSpPr>
        <p:sp>
          <p:nvSpPr>
            <p:cNvPr name="Freeform 25" id="25"/>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26" id="26"/>
          <p:cNvSpPr txBox="true"/>
          <p:nvPr/>
        </p:nvSpPr>
        <p:spPr>
          <a:xfrm rot="0">
            <a:off x="1460138" y="5056472"/>
            <a:ext cx="3969312"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Time and Effort</a:t>
            </a:r>
          </a:p>
        </p:txBody>
      </p:sp>
      <p:sp>
        <p:nvSpPr>
          <p:cNvPr name="TextBox 27" id="27"/>
          <p:cNvSpPr txBox="true"/>
          <p:nvPr/>
        </p:nvSpPr>
        <p:spPr>
          <a:xfrm rot="0">
            <a:off x="1219174" y="40260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01</a:t>
            </a:r>
          </a:p>
        </p:txBody>
      </p:sp>
      <p:grpSp>
        <p:nvGrpSpPr>
          <p:cNvPr name="Group 28" id="28"/>
          <p:cNvGrpSpPr/>
          <p:nvPr/>
        </p:nvGrpSpPr>
        <p:grpSpPr>
          <a:xfrm rot="0">
            <a:off x="5945607" y="4787051"/>
            <a:ext cx="4496428" cy="1296127"/>
            <a:chOff x="0" y="0"/>
            <a:chExt cx="3409638" cy="982852"/>
          </a:xfrm>
        </p:grpSpPr>
        <p:sp>
          <p:nvSpPr>
            <p:cNvPr name="Freeform 29" id="29"/>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30" id="30"/>
          <p:cNvSpPr txBox="true"/>
          <p:nvPr/>
        </p:nvSpPr>
        <p:spPr>
          <a:xfrm rot="0">
            <a:off x="6138044" y="5067300"/>
            <a:ext cx="4111555"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Lack of Space</a:t>
            </a:r>
          </a:p>
        </p:txBody>
      </p:sp>
      <p:sp>
        <p:nvSpPr>
          <p:cNvPr name="TextBox 31" id="31"/>
          <p:cNvSpPr txBox="true"/>
          <p:nvPr/>
        </p:nvSpPr>
        <p:spPr>
          <a:xfrm rot="0">
            <a:off x="6138044" y="40789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02</a:t>
            </a:r>
          </a:p>
        </p:txBody>
      </p:sp>
      <p:grpSp>
        <p:nvGrpSpPr>
          <p:cNvPr name="Group 32" id="32"/>
          <p:cNvGrpSpPr/>
          <p:nvPr/>
        </p:nvGrpSpPr>
        <p:grpSpPr>
          <a:xfrm rot="0">
            <a:off x="1028700" y="7330325"/>
            <a:ext cx="4496428" cy="1466219"/>
            <a:chOff x="0" y="0"/>
            <a:chExt cx="3409638" cy="1111832"/>
          </a:xfrm>
        </p:grpSpPr>
        <p:sp>
          <p:nvSpPr>
            <p:cNvPr name="Freeform 33" id="33"/>
            <p:cNvSpPr/>
            <p:nvPr/>
          </p:nvSpPr>
          <p:spPr>
            <a:xfrm flipH="false" flipV="false" rot="0">
              <a:off x="0" y="0"/>
              <a:ext cx="3409638" cy="1111833"/>
            </a:xfrm>
            <a:custGeom>
              <a:avLst/>
              <a:gdLst/>
              <a:ahLst/>
              <a:cxnLst/>
              <a:rect r="r" b="b" t="t" l="l"/>
              <a:pathLst>
                <a:path h="1111833" w="3409638">
                  <a:moveTo>
                    <a:pt x="3285178" y="1111832"/>
                  </a:moveTo>
                  <a:lnTo>
                    <a:pt x="124460" y="1111832"/>
                  </a:lnTo>
                  <a:cubicBezTo>
                    <a:pt x="55880" y="1111832"/>
                    <a:pt x="0" y="1055952"/>
                    <a:pt x="0" y="987372"/>
                  </a:cubicBezTo>
                  <a:lnTo>
                    <a:pt x="0" y="124460"/>
                  </a:lnTo>
                  <a:cubicBezTo>
                    <a:pt x="0" y="55880"/>
                    <a:pt x="55880" y="0"/>
                    <a:pt x="124460" y="0"/>
                  </a:cubicBezTo>
                  <a:lnTo>
                    <a:pt x="3285178" y="0"/>
                  </a:lnTo>
                  <a:cubicBezTo>
                    <a:pt x="3353758" y="0"/>
                    <a:pt x="3409638" y="55880"/>
                    <a:pt x="3409638" y="124460"/>
                  </a:cubicBezTo>
                  <a:lnTo>
                    <a:pt x="3409638" y="987372"/>
                  </a:lnTo>
                  <a:cubicBezTo>
                    <a:pt x="3409638" y="1055953"/>
                    <a:pt x="3353758" y="1111833"/>
                    <a:pt x="3285178" y="1111833"/>
                  </a:cubicBezTo>
                  <a:close/>
                </a:path>
              </a:pathLst>
            </a:custGeom>
            <a:solidFill>
              <a:srgbClr val="191B1A">
                <a:alpha val="80000"/>
              </a:srgbClr>
            </a:solidFill>
          </p:spPr>
        </p:sp>
      </p:grpSp>
      <p:sp>
        <p:nvSpPr>
          <p:cNvPr name="TextBox 34" id="34"/>
          <p:cNvSpPr txBox="true"/>
          <p:nvPr/>
        </p:nvSpPr>
        <p:spPr>
          <a:xfrm rot="0">
            <a:off x="1219174" y="7252890"/>
            <a:ext cx="4451240" cy="1345684"/>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Inconsistent Results</a:t>
            </a:r>
          </a:p>
        </p:txBody>
      </p:sp>
      <p:sp>
        <p:nvSpPr>
          <p:cNvPr name="TextBox 35" id="35"/>
          <p:cNvSpPr txBox="true"/>
          <p:nvPr/>
        </p:nvSpPr>
        <p:spPr>
          <a:xfrm rot="0">
            <a:off x="1219174" y="6568102"/>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4" id="4"/>
          <p:cNvGrpSpPr/>
          <p:nvPr/>
        </p:nvGrpSpPr>
        <p:grpSpPr>
          <a:xfrm rot="0">
            <a:off x="-294694" y="9499539"/>
            <a:ext cx="1080030" cy="1080030"/>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grpSp>
        <p:nvGrpSpPr>
          <p:cNvPr name="Group 6" id="6"/>
          <p:cNvGrpSpPr/>
          <p:nvPr/>
        </p:nvGrpSpPr>
        <p:grpSpPr>
          <a:xfrm rot="0">
            <a:off x="684811" y="607952"/>
            <a:ext cx="3287336" cy="870896"/>
            <a:chOff x="0" y="0"/>
            <a:chExt cx="2492785" cy="660400"/>
          </a:xfrm>
        </p:grpSpPr>
        <p:sp>
          <p:nvSpPr>
            <p:cNvPr name="Freeform 7" id="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8" id="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2"/>
            <a:stretch>
              <a:fillRect l="0" t="0" r="0" b="0"/>
            </a:stretch>
          </a:blipFill>
        </p:spPr>
      </p:sp>
      <p:sp>
        <p:nvSpPr>
          <p:cNvPr name="Freeform 9" id="9"/>
          <p:cNvSpPr/>
          <p:nvPr/>
        </p:nvSpPr>
        <p:spPr>
          <a:xfrm flipH="false" flipV="false" rot="0">
            <a:off x="-1246859" y="6555642"/>
            <a:ext cx="5343354" cy="3128291"/>
          </a:xfrm>
          <a:custGeom>
            <a:avLst/>
            <a:gdLst/>
            <a:ahLst/>
            <a:cxnLst/>
            <a:rect r="r" b="b" t="t" l="l"/>
            <a:pathLst>
              <a:path h="3128291" w="5343354">
                <a:moveTo>
                  <a:pt x="0" y="0"/>
                </a:moveTo>
                <a:lnTo>
                  <a:pt x="5343354" y="0"/>
                </a:lnTo>
                <a:lnTo>
                  <a:pt x="5343354" y="3128291"/>
                </a:lnTo>
                <a:lnTo>
                  <a:pt x="0" y="3128291"/>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633971" y="2374534"/>
            <a:ext cx="1080030" cy="1080030"/>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2" id="12"/>
          <p:cNvSpPr txBox="true"/>
          <p:nvPr/>
        </p:nvSpPr>
        <p:spPr>
          <a:xfrm rot="0">
            <a:off x="1173986" y="2365009"/>
            <a:ext cx="8500376"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CUSTOMER PROBLEMS:</a:t>
            </a:r>
          </a:p>
        </p:txBody>
      </p:sp>
      <p:grpSp>
        <p:nvGrpSpPr>
          <p:cNvPr name="Group 13" id="13"/>
          <p:cNvGrpSpPr/>
          <p:nvPr/>
        </p:nvGrpSpPr>
        <p:grpSpPr>
          <a:xfrm rot="0">
            <a:off x="12045524" y="2187629"/>
            <a:ext cx="3970010" cy="5911741"/>
            <a:chOff x="0" y="0"/>
            <a:chExt cx="1448270" cy="2156619"/>
          </a:xfrm>
        </p:grpSpPr>
        <p:sp>
          <p:nvSpPr>
            <p:cNvPr name="Freeform 14" id="14"/>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161A12"/>
            </a:solidFill>
          </p:spPr>
        </p:sp>
      </p:grpSp>
      <p:grpSp>
        <p:nvGrpSpPr>
          <p:cNvPr name="Group 15" id="15"/>
          <p:cNvGrpSpPr/>
          <p:nvPr/>
        </p:nvGrpSpPr>
        <p:grpSpPr>
          <a:xfrm rot="0">
            <a:off x="10443965" y="0"/>
            <a:ext cx="3393618" cy="3466629"/>
            <a:chOff x="0" y="0"/>
            <a:chExt cx="4524823" cy="4622171"/>
          </a:xfrm>
        </p:grpSpPr>
        <p:pic>
          <p:nvPicPr>
            <p:cNvPr name="Picture 16" id="16"/>
            <p:cNvPicPr>
              <a:picLocks noChangeAspect="true"/>
            </p:cNvPicPr>
            <p:nvPr/>
          </p:nvPicPr>
          <p:blipFill>
            <a:blip r:embed="rId5"/>
            <a:srcRect l="17428" t="0" r="17428" b="0"/>
            <a:stretch>
              <a:fillRect/>
            </a:stretch>
          </p:blipFill>
          <p:spPr>
            <a:xfrm flipH="false" flipV="false">
              <a:off x="0" y="0"/>
              <a:ext cx="4524823" cy="4622171"/>
            </a:xfrm>
            <a:prstGeom prst="rect">
              <a:avLst/>
            </a:prstGeom>
          </p:spPr>
        </p:pic>
      </p:grpSp>
      <p:grpSp>
        <p:nvGrpSpPr>
          <p:cNvPr name="Group 17" id="17"/>
          <p:cNvGrpSpPr/>
          <p:nvPr/>
        </p:nvGrpSpPr>
        <p:grpSpPr>
          <a:xfrm rot="0">
            <a:off x="10443965" y="3857618"/>
            <a:ext cx="3393618" cy="3466629"/>
            <a:chOff x="0" y="0"/>
            <a:chExt cx="4524823" cy="4622171"/>
          </a:xfrm>
        </p:grpSpPr>
        <p:pic>
          <p:nvPicPr>
            <p:cNvPr name="Picture 18" id="18"/>
            <p:cNvPicPr>
              <a:picLocks noChangeAspect="true"/>
            </p:cNvPicPr>
            <p:nvPr/>
          </p:nvPicPr>
          <p:blipFill>
            <a:blip r:embed="rId6"/>
            <a:srcRect l="2140" t="0" r="2140" b="0"/>
            <a:stretch>
              <a:fillRect/>
            </a:stretch>
          </p:blipFill>
          <p:spPr>
            <a:xfrm flipH="false" flipV="false">
              <a:off x="0" y="0"/>
              <a:ext cx="4524823" cy="4622171"/>
            </a:xfrm>
            <a:prstGeom prst="rect">
              <a:avLst/>
            </a:prstGeom>
          </p:spPr>
        </p:pic>
      </p:grpSp>
      <p:grpSp>
        <p:nvGrpSpPr>
          <p:cNvPr name="Group 19" id="19"/>
          <p:cNvGrpSpPr/>
          <p:nvPr/>
        </p:nvGrpSpPr>
        <p:grpSpPr>
          <a:xfrm rot="0">
            <a:off x="14135780" y="2952432"/>
            <a:ext cx="3393618" cy="3466629"/>
            <a:chOff x="0" y="0"/>
            <a:chExt cx="4524823" cy="4622171"/>
          </a:xfrm>
        </p:grpSpPr>
        <p:pic>
          <p:nvPicPr>
            <p:cNvPr name="Picture 20" id="20"/>
            <p:cNvPicPr>
              <a:picLocks noChangeAspect="true"/>
            </p:cNvPicPr>
            <p:nvPr/>
          </p:nvPicPr>
          <p:blipFill>
            <a:blip r:embed="rId7"/>
            <a:srcRect l="24263" t="0" r="24263" b="0"/>
            <a:stretch>
              <a:fillRect/>
            </a:stretch>
          </p:blipFill>
          <p:spPr>
            <a:xfrm flipH="false" flipV="false">
              <a:off x="0" y="0"/>
              <a:ext cx="4524823" cy="4622171"/>
            </a:xfrm>
            <a:prstGeom prst="rect">
              <a:avLst/>
            </a:prstGeom>
          </p:spPr>
        </p:pic>
      </p:grpSp>
      <p:grpSp>
        <p:nvGrpSpPr>
          <p:cNvPr name="Group 21" id="21"/>
          <p:cNvGrpSpPr/>
          <p:nvPr/>
        </p:nvGrpSpPr>
        <p:grpSpPr>
          <a:xfrm rot="0">
            <a:off x="14135780" y="6810050"/>
            <a:ext cx="3393618" cy="3466629"/>
            <a:chOff x="0" y="0"/>
            <a:chExt cx="4524823" cy="4622171"/>
          </a:xfrm>
        </p:grpSpPr>
        <p:pic>
          <p:nvPicPr>
            <p:cNvPr name="Picture 22" id="22"/>
            <p:cNvPicPr>
              <a:picLocks noChangeAspect="true"/>
            </p:cNvPicPr>
            <p:nvPr/>
          </p:nvPicPr>
          <p:blipFill>
            <a:blip r:embed="rId8"/>
            <a:srcRect l="17428" t="0" r="17428" b="0"/>
            <a:stretch>
              <a:fillRect/>
            </a:stretch>
          </p:blipFill>
          <p:spPr>
            <a:xfrm flipH="false" flipV="false">
              <a:off x="0" y="0"/>
              <a:ext cx="4524823" cy="4622171"/>
            </a:xfrm>
            <a:prstGeom prst="rect">
              <a:avLst/>
            </a:prstGeom>
          </p:spPr>
        </p:pic>
      </p:grpSp>
      <p:sp>
        <p:nvSpPr>
          <p:cNvPr name="TextBox 23" id="23"/>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grpSp>
        <p:nvGrpSpPr>
          <p:cNvPr name="Group 24" id="24"/>
          <p:cNvGrpSpPr/>
          <p:nvPr/>
        </p:nvGrpSpPr>
        <p:grpSpPr>
          <a:xfrm rot="0">
            <a:off x="1173986" y="4787051"/>
            <a:ext cx="4496428" cy="1296127"/>
            <a:chOff x="0" y="0"/>
            <a:chExt cx="3409638" cy="982852"/>
          </a:xfrm>
        </p:grpSpPr>
        <p:sp>
          <p:nvSpPr>
            <p:cNvPr name="Freeform 25" id="25"/>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26" id="26"/>
          <p:cNvSpPr txBox="true"/>
          <p:nvPr/>
        </p:nvSpPr>
        <p:spPr>
          <a:xfrm rot="0">
            <a:off x="1460138" y="5056472"/>
            <a:ext cx="3969312"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Time and Effort</a:t>
            </a:r>
          </a:p>
        </p:txBody>
      </p:sp>
      <p:sp>
        <p:nvSpPr>
          <p:cNvPr name="TextBox 27" id="27"/>
          <p:cNvSpPr txBox="true"/>
          <p:nvPr/>
        </p:nvSpPr>
        <p:spPr>
          <a:xfrm rot="0">
            <a:off x="1219174" y="40260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01</a:t>
            </a:r>
          </a:p>
        </p:txBody>
      </p:sp>
      <p:grpSp>
        <p:nvGrpSpPr>
          <p:cNvPr name="Group 28" id="28"/>
          <p:cNvGrpSpPr/>
          <p:nvPr/>
        </p:nvGrpSpPr>
        <p:grpSpPr>
          <a:xfrm rot="0">
            <a:off x="5945607" y="4787051"/>
            <a:ext cx="4496428" cy="1296127"/>
            <a:chOff x="0" y="0"/>
            <a:chExt cx="3409638" cy="982852"/>
          </a:xfrm>
        </p:grpSpPr>
        <p:sp>
          <p:nvSpPr>
            <p:cNvPr name="Freeform 29" id="29"/>
            <p:cNvSpPr/>
            <p:nvPr/>
          </p:nvSpPr>
          <p:spPr>
            <a:xfrm flipH="false" flipV="false" rot="0">
              <a:off x="0" y="0"/>
              <a:ext cx="3409638" cy="982852"/>
            </a:xfrm>
            <a:custGeom>
              <a:avLst/>
              <a:gdLst/>
              <a:ahLst/>
              <a:cxnLst/>
              <a:rect r="r" b="b" t="t" l="l"/>
              <a:pathLst>
                <a:path h="982852" w="3409638">
                  <a:moveTo>
                    <a:pt x="3285178" y="982852"/>
                  </a:moveTo>
                  <a:lnTo>
                    <a:pt x="124460" y="982852"/>
                  </a:lnTo>
                  <a:cubicBezTo>
                    <a:pt x="55880" y="982852"/>
                    <a:pt x="0" y="926972"/>
                    <a:pt x="0" y="858392"/>
                  </a:cubicBezTo>
                  <a:lnTo>
                    <a:pt x="0" y="124460"/>
                  </a:lnTo>
                  <a:cubicBezTo>
                    <a:pt x="0" y="55880"/>
                    <a:pt x="55880" y="0"/>
                    <a:pt x="124460" y="0"/>
                  </a:cubicBezTo>
                  <a:lnTo>
                    <a:pt x="3285178" y="0"/>
                  </a:lnTo>
                  <a:cubicBezTo>
                    <a:pt x="3353758" y="0"/>
                    <a:pt x="3409638" y="55880"/>
                    <a:pt x="3409638" y="124460"/>
                  </a:cubicBezTo>
                  <a:lnTo>
                    <a:pt x="3409638" y="858392"/>
                  </a:lnTo>
                  <a:cubicBezTo>
                    <a:pt x="3409638" y="926972"/>
                    <a:pt x="3353758" y="982852"/>
                    <a:pt x="3285178" y="982852"/>
                  </a:cubicBezTo>
                  <a:close/>
                </a:path>
              </a:pathLst>
            </a:custGeom>
            <a:solidFill>
              <a:srgbClr val="191B1A">
                <a:alpha val="80000"/>
              </a:srgbClr>
            </a:solidFill>
          </p:spPr>
        </p:sp>
      </p:grpSp>
      <p:sp>
        <p:nvSpPr>
          <p:cNvPr name="TextBox 30" id="30"/>
          <p:cNvSpPr txBox="true"/>
          <p:nvPr/>
        </p:nvSpPr>
        <p:spPr>
          <a:xfrm rot="0">
            <a:off x="6330480" y="5067300"/>
            <a:ext cx="4111555"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Lack of Space</a:t>
            </a:r>
          </a:p>
        </p:txBody>
      </p:sp>
      <p:sp>
        <p:nvSpPr>
          <p:cNvPr name="TextBox 31" id="31"/>
          <p:cNvSpPr txBox="true"/>
          <p:nvPr/>
        </p:nvSpPr>
        <p:spPr>
          <a:xfrm rot="0">
            <a:off x="6138044" y="4078963"/>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02</a:t>
            </a:r>
          </a:p>
        </p:txBody>
      </p:sp>
      <p:grpSp>
        <p:nvGrpSpPr>
          <p:cNvPr name="Group 32" id="32"/>
          <p:cNvGrpSpPr/>
          <p:nvPr/>
        </p:nvGrpSpPr>
        <p:grpSpPr>
          <a:xfrm rot="0">
            <a:off x="1028700" y="7330325"/>
            <a:ext cx="4496428" cy="1466219"/>
            <a:chOff x="0" y="0"/>
            <a:chExt cx="3409638" cy="1111832"/>
          </a:xfrm>
        </p:grpSpPr>
        <p:sp>
          <p:nvSpPr>
            <p:cNvPr name="Freeform 33" id="33"/>
            <p:cNvSpPr/>
            <p:nvPr/>
          </p:nvSpPr>
          <p:spPr>
            <a:xfrm flipH="false" flipV="false" rot="0">
              <a:off x="0" y="0"/>
              <a:ext cx="3409638" cy="1111833"/>
            </a:xfrm>
            <a:custGeom>
              <a:avLst/>
              <a:gdLst/>
              <a:ahLst/>
              <a:cxnLst/>
              <a:rect r="r" b="b" t="t" l="l"/>
              <a:pathLst>
                <a:path h="1111833" w="3409638">
                  <a:moveTo>
                    <a:pt x="3285178" y="1111832"/>
                  </a:moveTo>
                  <a:lnTo>
                    <a:pt x="124460" y="1111832"/>
                  </a:lnTo>
                  <a:cubicBezTo>
                    <a:pt x="55880" y="1111832"/>
                    <a:pt x="0" y="1055952"/>
                    <a:pt x="0" y="987372"/>
                  </a:cubicBezTo>
                  <a:lnTo>
                    <a:pt x="0" y="124460"/>
                  </a:lnTo>
                  <a:cubicBezTo>
                    <a:pt x="0" y="55880"/>
                    <a:pt x="55880" y="0"/>
                    <a:pt x="124460" y="0"/>
                  </a:cubicBezTo>
                  <a:lnTo>
                    <a:pt x="3285178" y="0"/>
                  </a:lnTo>
                  <a:cubicBezTo>
                    <a:pt x="3353758" y="0"/>
                    <a:pt x="3409638" y="55880"/>
                    <a:pt x="3409638" y="124460"/>
                  </a:cubicBezTo>
                  <a:lnTo>
                    <a:pt x="3409638" y="987372"/>
                  </a:lnTo>
                  <a:cubicBezTo>
                    <a:pt x="3409638" y="1055953"/>
                    <a:pt x="3353758" y="1111833"/>
                    <a:pt x="3285178" y="1111833"/>
                  </a:cubicBezTo>
                  <a:close/>
                </a:path>
              </a:pathLst>
            </a:custGeom>
            <a:solidFill>
              <a:srgbClr val="191B1A">
                <a:alpha val="80000"/>
              </a:srgbClr>
            </a:solidFill>
          </p:spPr>
        </p:sp>
      </p:grpSp>
      <p:sp>
        <p:nvSpPr>
          <p:cNvPr name="TextBox 34" id="34"/>
          <p:cNvSpPr txBox="true"/>
          <p:nvPr/>
        </p:nvSpPr>
        <p:spPr>
          <a:xfrm rot="0">
            <a:off x="1219174" y="7252890"/>
            <a:ext cx="4451240" cy="1345684"/>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Inconsistent Results</a:t>
            </a:r>
          </a:p>
        </p:txBody>
      </p:sp>
      <p:sp>
        <p:nvSpPr>
          <p:cNvPr name="TextBox 35" id="35"/>
          <p:cNvSpPr txBox="true"/>
          <p:nvPr/>
        </p:nvSpPr>
        <p:spPr>
          <a:xfrm rot="0">
            <a:off x="1219174" y="6568102"/>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03</a:t>
            </a:r>
          </a:p>
        </p:txBody>
      </p:sp>
      <p:grpSp>
        <p:nvGrpSpPr>
          <p:cNvPr name="Group 36" id="36"/>
          <p:cNvGrpSpPr/>
          <p:nvPr/>
        </p:nvGrpSpPr>
        <p:grpSpPr>
          <a:xfrm rot="0">
            <a:off x="5945607" y="7324247"/>
            <a:ext cx="5240441" cy="1472297"/>
            <a:chOff x="0" y="0"/>
            <a:chExt cx="3973822" cy="1116442"/>
          </a:xfrm>
        </p:grpSpPr>
        <p:sp>
          <p:nvSpPr>
            <p:cNvPr name="Freeform 37" id="37"/>
            <p:cNvSpPr/>
            <p:nvPr/>
          </p:nvSpPr>
          <p:spPr>
            <a:xfrm flipH="false" flipV="false" rot="0">
              <a:off x="0" y="0"/>
              <a:ext cx="3973822" cy="1116442"/>
            </a:xfrm>
            <a:custGeom>
              <a:avLst/>
              <a:gdLst/>
              <a:ahLst/>
              <a:cxnLst/>
              <a:rect r="r" b="b" t="t" l="l"/>
              <a:pathLst>
                <a:path h="1116442" w="3973822">
                  <a:moveTo>
                    <a:pt x="3849362" y="1116442"/>
                  </a:moveTo>
                  <a:lnTo>
                    <a:pt x="124460" y="1116442"/>
                  </a:lnTo>
                  <a:cubicBezTo>
                    <a:pt x="55880" y="1116442"/>
                    <a:pt x="0" y="1060562"/>
                    <a:pt x="0" y="991982"/>
                  </a:cubicBezTo>
                  <a:lnTo>
                    <a:pt x="0" y="124460"/>
                  </a:lnTo>
                  <a:cubicBezTo>
                    <a:pt x="0" y="55880"/>
                    <a:pt x="55880" y="0"/>
                    <a:pt x="124460" y="0"/>
                  </a:cubicBezTo>
                  <a:lnTo>
                    <a:pt x="3849362" y="0"/>
                  </a:lnTo>
                  <a:cubicBezTo>
                    <a:pt x="3917942" y="0"/>
                    <a:pt x="3973822" y="55880"/>
                    <a:pt x="3973822" y="124460"/>
                  </a:cubicBezTo>
                  <a:lnTo>
                    <a:pt x="3973822" y="991982"/>
                  </a:lnTo>
                  <a:cubicBezTo>
                    <a:pt x="3973822" y="1060562"/>
                    <a:pt x="3917942" y="1116442"/>
                    <a:pt x="3849362" y="1116442"/>
                  </a:cubicBezTo>
                  <a:close/>
                </a:path>
              </a:pathLst>
            </a:custGeom>
            <a:solidFill>
              <a:srgbClr val="191B1A">
                <a:alpha val="80000"/>
              </a:srgbClr>
            </a:solidFill>
          </p:spPr>
        </p:sp>
      </p:grpSp>
      <p:sp>
        <p:nvSpPr>
          <p:cNvPr name="TextBox 38" id="38"/>
          <p:cNvSpPr txBox="true"/>
          <p:nvPr/>
        </p:nvSpPr>
        <p:spPr>
          <a:xfrm rot="0">
            <a:off x="6041825" y="7694513"/>
            <a:ext cx="5048004" cy="661642"/>
          </a:xfrm>
          <a:prstGeom prst="rect">
            <a:avLst/>
          </a:prstGeom>
        </p:spPr>
        <p:txBody>
          <a:bodyPr anchor="t" rtlCol="false" tIns="0" lIns="0" bIns="0" rIns="0">
            <a:spAutoFit/>
          </a:bodyPr>
          <a:lstStyle/>
          <a:p>
            <a:pPr>
              <a:lnSpc>
                <a:spcPts val="5434"/>
              </a:lnSpc>
              <a:spcBef>
                <a:spcPct val="0"/>
              </a:spcBef>
            </a:pPr>
            <a:r>
              <a:rPr lang="en-US" sz="3881">
                <a:solidFill>
                  <a:srgbClr val="FFFFFF"/>
                </a:solidFill>
                <a:latin typeface="Binate"/>
              </a:rPr>
              <a:t>Access to Resources</a:t>
            </a:r>
          </a:p>
        </p:txBody>
      </p:sp>
      <p:sp>
        <p:nvSpPr>
          <p:cNvPr name="TextBox 39" id="39"/>
          <p:cNvSpPr txBox="true"/>
          <p:nvPr/>
        </p:nvSpPr>
        <p:spPr>
          <a:xfrm rot="0">
            <a:off x="6138044" y="6621002"/>
            <a:ext cx="2878131" cy="581248"/>
          </a:xfrm>
          <a:prstGeom prst="rect">
            <a:avLst/>
          </a:prstGeom>
        </p:spPr>
        <p:txBody>
          <a:bodyPr anchor="t" rtlCol="false" tIns="0" lIns="0" bIns="0" rIns="0">
            <a:spAutoFit/>
          </a:bodyPr>
          <a:lstStyle/>
          <a:p>
            <a:pPr>
              <a:lnSpc>
                <a:spcPts val="4755"/>
              </a:lnSpc>
              <a:spcBef>
                <a:spcPct val="0"/>
              </a:spcBef>
            </a:pPr>
            <a:r>
              <a:rPr lang="en-US" sz="3396">
                <a:solidFill>
                  <a:srgbClr val="E14761"/>
                </a:solidFill>
                <a:latin typeface="Binate Bold"/>
              </a:rPr>
              <a:t>04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453036" y="1702697"/>
            <a:ext cx="4501435" cy="450141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6666" r="0" b="-16666"/>
              </a:stretch>
            </a:blipFill>
          </p:spPr>
        </p:sp>
      </p:grpSp>
      <p:grpSp>
        <p:nvGrpSpPr>
          <p:cNvPr name="Group 8" id="8"/>
          <p:cNvGrpSpPr/>
          <p:nvPr/>
        </p:nvGrpSpPr>
        <p:grpSpPr>
          <a:xfrm rot="0">
            <a:off x="1562636" y="4266588"/>
            <a:ext cx="5027242" cy="5027242"/>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2"/>
            </a:solidFill>
          </p:spPr>
        </p:sp>
      </p:grpSp>
      <p:grpSp>
        <p:nvGrpSpPr>
          <p:cNvPr name="Group 10" id="10"/>
          <p:cNvGrpSpPr>
            <a:grpSpLocks noChangeAspect="true"/>
          </p:cNvGrpSpPr>
          <p:nvPr/>
        </p:nvGrpSpPr>
        <p:grpSpPr>
          <a:xfrm rot="0">
            <a:off x="1825539" y="4497160"/>
            <a:ext cx="4501435" cy="450141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24976" r="0" b="-24976"/>
              </a:stretch>
            </a:blipFill>
          </p:spPr>
        </p:sp>
      </p:grpSp>
      <p:grpSp>
        <p:nvGrpSpPr>
          <p:cNvPr name="Group 12" id="12"/>
          <p:cNvGrpSpPr/>
          <p:nvPr/>
        </p:nvGrpSpPr>
        <p:grpSpPr>
          <a:xfrm rot="0">
            <a:off x="6856578" y="654750"/>
            <a:ext cx="1080030" cy="1080030"/>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F63"/>
            </a:solidFill>
          </p:spPr>
        </p:sp>
      </p:grpSp>
      <p:sp>
        <p:nvSpPr>
          <p:cNvPr name="TextBox 14" id="14"/>
          <p:cNvSpPr txBox="true"/>
          <p:nvPr/>
        </p:nvSpPr>
        <p:spPr>
          <a:xfrm rot="0">
            <a:off x="7194218" y="3238403"/>
            <a:ext cx="8395024" cy="1470660"/>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Binate"/>
              </a:rPr>
              <a:t>Our compost sticks i.e. balanced and efficient soil nutrition solution that promotes healthy plant growth. They combine chemical substances and natural nutrients, ensuring the soil receives optimal nutrition.</a:t>
            </a:r>
          </a:p>
        </p:txBody>
      </p:sp>
      <p:sp>
        <p:nvSpPr>
          <p:cNvPr name="TextBox 15" id="15"/>
          <p:cNvSpPr txBox="true"/>
          <p:nvPr/>
        </p:nvSpPr>
        <p:spPr>
          <a:xfrm rot="0">
            <a:off x="7194218" y="2659600"/>
            <a:ext cx="4875522" cy="43878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Binate Bold"/>
              </a:rPr>
              <a:t>Effective Soil Nutrition</a:t>
            </a:r>
          </a:p>
        </p:txBody>
      </p:sp>
      <p:grpSp>
        <p:nvGrpSpPr>
          <p:cNvPr name="Group 16" id="16"/>
          <p:cNvGrpSpPr/>
          <p:nvPr/>
        </p:nvGrpSpPr>
        <p:grpSpPr>
          <a:xfrm rot="0">
            <a:off x="684811" y="607952"/>
            <a:ext cx="3287336" cy="870896"/>
            <a:chOff x="0" y="0"/>
            <a:chExt cx="2492785" cy="660400"/>
          </a:xfrm>
        </p:grpSpPr>
        <p:sp>
          <p:nvSpPr>
            <p:cNvPr name="Freeform 17" id="17"/>
            <p:cNvSpPr/>
            <p:nvPr/>
          </p:nvSpPr>
          <p:spPr>
            <a:xfrm flipH="false" flipV="false" rot="0">
              <a:off x="0" y="0"/>
              <a:ext cx="2492785" cy="660400"/>
            </a:xfrm>
            <a:custGeom>
              <a:avLst/>
              <a:gdLst/>
              <a:ahLst/>
              <a:cxnLst/>
              <a:rect r="r" b="b" t="t" l="l"/>
              <a:pathLst>
                <a:path h="660400" w="2492785">
                  <a:moveTo>
                    <a:pt x="2368325" y="660400"/>
                  </a:moveTo>
                  <a:lnTo>
                    <a:pt x="124460" y="660400"/>
                  </a:lnTo>
                  <a:cubicBezTo>
                    <a:pt x="55880" y="660400"/>
                    <a:pt x="0" y="604520"/>
                    <a:pt x="0" y="535940"/>
                  </a:cubicBezTo>
                  <a:lnTo>
                    <a:pt x="0" y="124460"/>
                  </a:lnTo>
                  <a:cubicBezTo>
                    <a:pt x="0" y="55880"/>
                    <a:pt x="55880" y="0"/>
                    <a:pt x="124460" y="0"/>
                  </a:cubicBezTo>
                  <a:lnTo>
                    <a:pt x="2368325" y="0"/>
                  </a:lnTo>
                  <a:cubicBezTo>
                    <a:pt x="2436905" y="0"/>
                    <a:pt x="2492785" y="55880"/>
                    <a:pt x="2492785" y="124460"/>
                  </a:cubicBezTo>
                  <a:lnTo>
                    <a:pt x="2492785" y="535940"/>
                  </a:lnTo>
                  <a:cubicBezTo>
                    <a:pt x="2492785" y="604520"/>
                    <a:pt x="2436905" y="660400"/>
                    <a:pt x="2368325" y="660400"/>
                  </a:cubicBezTo>
                  <a:close/>
                </a:path>
              </a:pathLst>
            </a:custGeom>
            <a:solidFill>
              <a:srgbClr val="191B1A">
                <a:alpha val="80000"/>
              </a:srgbClr>
            </a:solidFill>
          </p:spPr>
        </p:sp>
      </p:grpSp>
      <p:sp>
        <p:nvSpPr>
          <p:cNvPr name="Freeform 18" id="18"/>
          <p:cNvSpPr/>
          <p:nvPr/>
        </p:nvSpPr>
        <p:spPr>
          <a:xfrm flipH="false" flipV="false" rot="0">
            <a:off x="785336" y="654750"/>
            <a:ext cx="777300" cy="777300"/>
          </a:xfrm>
          <a:custGeom>
            <a:avLst/>
            <a:gdLst/>
            <a:ahLst/>
            <a:cxnLst/>
            <a:rect r="r" b="b" t="t" l="l"/>
            <a:pathLst>
              <a:path h="777300" w="777300">
                <a:moveTo>
                  <a:pt x="0" y="0"/>
                </a:moveTo>
                <a:lnTo>
                  <a:pt x="777300" y="0"/>
                </a:lnTo>
                <a:lnTo>
                  <a:pt x="777300" y="777300"/>
                </a:lnTo>
                <a:lnTo>
                  <a:pt x="0" y="777300"/>
                </a:lnTo>
                <a:lnTo>
                  <a:pt x="0" y="0"/>
                </a:lnTo>
                <a:close/>
              </a:path>
            </a:pathLst>
          </a:custGeom>
          <a:blipFill>
            <a:blip r:embed="rId8"/>
            <a:stretch>
              <a:fillRect l="0" t="0" r="0" b="0"/>
            </a:stretch>
          </a:blipFill>
        </p:spPr>
      </p:sp>
      <p:sp>
        <p:nvSpPr>
          <p:cNvPr name="TextBox 19" id="19"/>
          <p:cNvSpPr txBox="true"/>
          <p:nvPr/>
        </p:nvSpPr>
        <p:spPr>
          <a:xfrm rot="0">
            <a:off x="1740293" y="882122"/>
            <a:ext cx="2231854" cy="264582"/>
          </a:xfrm>
          <a:prstGeom prst="rect">
            <a:avLst/>
          </a:prstGeom>
        </p:spPr>
        <p:txBody>
          <a:bodyPr anchor="t" rtlCol="false" tIns="0" lIns="0" bIns="0" rIns="0">
            <a:spAutoFit/>
          </a:bodyPr>
          <a:lstStyle/>
          <a:p>
            <a:pPr>
              <a:lnSpc>
                <a:spcPts val="2216"/>
              </a:lnSpc>
              <a:spcBef>
                <a:spcPct val="0"/>
              </a:spcBef>
            </a:pPr>
            <a:r>
              <a:rPr lang="en-US" sz="1583">
                <a:solidFill>
                  <a:srgbClr val="00BF63"/>
                </a:solidFill>
                <a:latin typeface="Binate"/>
              </a:rPr>
              <a:t>GREEN</a:t>
            </a:r>
            <a:r>
              <a:rPr lang="en-US" sz="1583">
                <a:solidFill>
                  <a:srgbClr val="FFFFFF"/>
                </a:solidFill>
                <a:latin typeface="Binate"/>
              </a:rPr>
              <a:t>STICK PVT. LTD.</a:t>
            </a:r>
          </a:p>
        </p:txBody>
      </p:sp>
      <p:sp>
        <p:nvSpPr>
          <p:cNvPr name="TextBox 20" id="20"/>
          <p:cNvSpPr txBox="true"/>
          <p:nvPr/>
        </p:nvSpPr>
        <p:spPr>
          <a:xfrm rot="0">
            <a:off x="7396593" y="647478"/>
            <a:ext cx="7576320" cy="843280"/>
          </a:xfrm>
          <a:prstGeom prst="rect">
            <a:avLst/>
          </a:prstGeom>
        </p:spPr>
        <p:txBody>
          <a:bodyPr anchor="t" rtlCol="false" tIns="0" lIns="0" bIns="0" rIns="0">
            <a:spAutoFit/>
          </a:bodyPr>
          <a:lstStyle/>
          <a:p>
            <a:pPr>
              <a:lnSpc>
                <a:spcPts val="6709"/>
              </a:lnSpc>
            </a:pPr>
            <a:r>
              <a:rPr lang="en-US" sz="5499">
                <a:solidFill>
                  <a:srgbClr val="FFFFFF"/>
                </a:solidFill>
                <a:latin typeface="Binate"/>
              </a:rPr>
              <a:t>HOW WE SOLVE THIS?</a:t>
            </a:r>
          </a:p>
        </p:txBody>
      </p:sp>
      <p:sp>
        <p:nvSpPr>
          <p:cNvPr name="AutoShape 21" id="21"/>
          <p:cNvSpPr/>
          <p:nvPr/>
        </p:nvSpPr>
        <p:spPr>
          <a:xfrm>
            <a:off x="7194218" y="3117436"/>
            <a:ext cx="4144053" cy="0"/>
          </a:xfrm>
          <a:prstGeom prst="line">
            <a:avLst/>
          </a:prstGeom>
          <a:ln cap="flat" w="38100">
            <a:solidFill>
              <a:srgbClr val="00BE62"/>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DAFlOyJENI0</dc:identifier>
  <dcterms:modified xsi:type="dcterms:W3CDTF">2011-08-01T06:04:30Z</dcterms:modified>
  <cp:revision>1</cp:revision>
  <dc:title>GreenStick</dc:title>
</cp:coreProperties>
</file>